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81" r:id="rId2"/>
    <p:sldId id="282" r:id="rId3"/>
    <p:sldId id="257" r:id="rId4"/>
    <p:sldId id="258" r:id="rId5"/>
    <p:sldId id="283" r:id="rId6"/>
    <p:sldId id="260" r:id="rId7"/>
    <p:sldId id="290" r:id="rId8"/>
    <p:sldId id="262" r:id="rId9"/>
    <p:sldId id="284" r:id="rId10"/>
    <p:sldId id="266" r:id="rId11"/>
    <p:sldId id="285" r:id="rId12"/>
    <p:sldId id="287" r:id="rId13"/>
    <p:sldId id="288" r:id="rId14"/>
    <p:sldId id="268" r:id="rId15"/>
    <p:sldId id="289" r:id="rId16"/>
  </p:sldIdLst>
  <p:sldSz cx="17279938" cy="97202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84" userDrawn="1">
          <p15:clr>
            <a:srgbClr val="A4A3A4"/>
          </p15:clr>
        </p15:guide>
        <p15:guide id="2" pos="54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8"/>
    <a:srgbClr val="E61D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3" autoAdjust="0"/>
    <p:restoredTop sz="95407" autoAdjust="0"/>
  </p:normalViewPr>
  <p:slideViewPr>
    <p:cSldViewPr snapToGrid="0" showGuides="1">
      <p:cViewPr varScale="1">
        <p:scale>
          <a:sx n="51" d="100"/>
          <a:sy n="51" d="100"/>
        </p:scale>
        <p:origin x="576" y="102"/>
      </p:cViewPr>
      <p:guideLst>
        <p:guide orient="horz" pos="3084"/>
        <p:guide pos="54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59992" y="1590794"/>
            <a:ext cx="12959954" cy="3384092"/>
          </a:xfrm>
        </p:spPr>
        <p:txBody>
          <a:bodyPr anchor="b"/>
          <a:lstStyle>
            <a:lvl1pPr algn="ctr">
              <a:defRPr sz="8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59992" y="5105389"/>
            <a:ext cx="12959954" cy="2346813"/>
          </a:xfrm>
        </p:spPr>
        <p:txBody>
          <a:bodyPr/>
          <a:lstStyle>
            <a:lvl1pPr marL="0" indent="0" algn="ctr">
              <a:buNone/>
              <a:defRPr sz="3402"/>
            </a:lvl1pPr>
            <a:lvl2pPr marL="647990" indent="0" algn="ctr">
              <a:buNone/>
              <a:defRPr sz="2835"/>
            </a:lvl2pPr>
            <a:lvl3pPr marL="1295979" indent="0" algn="ctr">
              <a:buNone/>
              <a:defRPr sz="2551"/>
            </a:lvl3pPr>
            <a:lvl4pPr marL="1943969" indent="0" algn="ctr">
              <a:buNone/>
              <a:defRPr sz="2268"/>
            </a:lvl4pPr>
            <a:lvl5pPr marL="2591958" indent="0" algn="ctr">
              <a:buNone/>
              <a:defRPr sz="2268"/>
            </a:lvl5pPr>
            <a:lvl6pPr marL="3239948" indent="0" algn="ctr">
              <a:buNone/>
              <a:defRPr sz="2268"/>
            </a:lvl6pPr>
            <a:lvl7pPr marL="3887937" indent="0" algn="ctr">
              <a:buNone/>
              <a:defRPr sz="2268"/>
            </a:lvl7pPr>
            <a:lvl8pPr marL="4535927" indent="0" algn="ctr">
              <a:buNone/>
              <a:defRPr sz="2268"/>
            </a:lvl8pPr>
            <a:lvl9pPr marL="5183916" indent="0" algn="ctr">
              <a:buNone/>
              <a:defRPr sz="2268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14199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2425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365955" y="517514"/>
            <a:ext cx="3725987" cy="8237474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87996" y="517514"/>
            <a:ext cx="10961961" cy="8237474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2228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788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8996" y="2423317"/>
            <a:ext cx="14903947" cy="4043359"/>
          </a:xfrm>
        </p:spPr>
        <p:txBody>
          <a:bodyPr anchor="b"/>
          <a:lstStyle>
            <a:lvl1pPr>
              <a:defRPr sz="8504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8996" y="6504927"/>
            <a:ext cx="14903947" cy="2126307"/>
          </a:xfrm>
        </p:spPr>
        <p:txBody>
          <a:bodyPr/>
          <a:lstStyle>
            <a:lvl1pPr marL="0" indent="0">
              <a:buNone/>
              <a:defRPr sz="3402">
                <a:solidFill>
                  <a:schemeClr val="tx1">
                    <a:tint val="75000"/>
                  </a:schemeClr>
                </a:solidFill>
              </a:defRPr>
            </a:lvl1pPr>
            <a:lvl2pPr marL="647990" indent="0">
              <a:buNone/>
              <a:defRPr sz="2835">
                <a:solidFill>
                  <a:schemeClr val="tx1">
                    <a:tint val="75000"/>
                  </a:schemeClr>
                </a:solidFill>
              </a:defRPr>
            </a:lvl2pPr>
            <a:lvl3pPr marL="1295979" indent="0">
              <a:buNone/>
              <a:defRPr sz="2551">
                <a:solidFill>
                  <a:schemeClr val="tx1">
                    <a:tint val="75000"/>
                  </a:schemeClr>
                </a:solidFill>
              </a:defRPr>
            </a:lvl3pPr>
            <a:lvl4pPr marL="1943969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4pPr>
            <a:lvl5pPr marL="259195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5pPr>
            <a:lvl6pPr marL="3239948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6pPr>
            <a:lvl7pPr marL="388793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7pPr>
            <a:lvl8pPr marL="4535927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8pPr>
            <a:lvl9pPr marL="5183916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031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87996" y="2587570"/>
            <a:ext cx="7343974" cy="61674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747968" y="2587570"/>
            <a:ext cx="7343974" cy="616741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427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6" y="517514"/>
            <a:ext cx="14903947" cy="1878802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90247" y="2382815"/>
            <a:ext cx="7310223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90247" y="3550596"/>
            <a:ext cx="7310223" cy="52223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747969" y="2382815"/>
            <a:ext cx="7346224" cy="1167781"/>
          </a:xfrm>
        </p:spPr>
        <p:txBody>
          <a:bodyPr anchor="b"/>
          <a:lstStyle>
            <a:lvl1pPr marL="0" indent="0">
              <a:buNone/>
              <a:defRPr sz="3402" b="1"/>
            </a:lvl1pPr>
            <a:lvl2pPr marL="647990" indent="0">
              <a:buNone/>
              <a:defRPr sz="2835" b="1"/>
            </a:lvl2pPr>
            <a:lvl3pPr marL="1295979" indent="0">
              <a:buNone/>
              <a:defRPr sz="2551" b="1"/>
            </a:lvl3pPr>
            <a:lvl4pPr marL="1943969" indent="0">
              <a:buNone/>
              <a:defRPr sz="2268" b="1"/>
            </a:lvl4pPr>
            <a:lvl5pPr marL="2591958" indent="0">
              <a:buNone/>
              <a:defRPr sz="2268" b="1"/>
            </a:lvl5pPr>
            <a:lvl6pPr marL="3239948" indent="0">
              <a:buNone/>
              <a:defRPr sz="2268" b="1"/>
            </a:lvl6pPr>
            <a:lvl7pPr marL="3887937" indent="0">
              <a:buNone/>
              <a:defRPr sz="2268" b="1"/>
            </a:lvl7pPr>
            <a:lvl8pPr marL="4535927" indent="0">
              <a:buNone/>
              <a:defRPr sz="2268" b="1"/>
            </a:lvl8pPr>
            <a:lvl9pPr marL="5183916" indent="0">
              <a:buNone/>
              <a:defRPr sz="2268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747969" y="3550596"/>
            <a:ext cx="7346224" cy="522239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12486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7232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1098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46224" y="1399539"/>
            <a:ext cx="8747969" cy="6907687"/>
          </a:xfrm>
        </p:spPr>
        <p:txBody>
          <a:bodyPr/>
          <a:lstStyle>
            <a:lvl1pPr>
              <a:defRPr sz="4535"/>
            </a:lvl1pPr>
            <a:lvl2pPr>
              <a:defRPr sz="3968"/>
            </a:lvl2pPr>
            <a:lvl3pPr>
              <a:defRPr sz="3402"/>
            </a:lvl3pPr>
            <a:lvl4pPr>
              <a:defRPr sz="2835"/>
            </a:lvl4pPr>
            <a:lvl5pPr>
              <a:defRPr sz="2835"/>
            </a:lvl5pPr>
            <a:lvl6pPr>
              <a:defRPr sz="2835"/>
            </a:lvl6pPr>
            <a:lvl7pPr>
              <a:defRPr sz="2835"/>
            </a:lvl7pPr>
            <a:lvl8pPr>
              <a:defRPr sz="2835"/>
            </a:lvl8pPr>
            <a:lvl9pPr>
              <a:defRPr sz="2835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5629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247" y="648018"/>
            <a:ext cx="5573229" cy="2268061"/>
          </a:xfrm>
        </p:spPr>
        <p:txBody>
          <a:bodyPr anchor="b"/>
          <a:lstStyle>
            <a:lvl1pPr>
              <a:defRPr sz="4535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46224" y="1399539"/>
            <a:ext cx="8747969" cy="6907687"/>
          </a:xfrm>
        </p:spPr>
        <p:txBody>
          <a:bodyPr anchor="t"/>
          <a:lstStyle>
            <a:lvl1pPr marL="0" indent="0">
              <a:buNone/>
              <a:defRPr sz="4535"/>
            </a:lvl1pPr>
            <a:lvl2pPr marL="647990" indent="0">
              <a:buNone/>
              <a:defRPr sz="3968"/>
            </a:lvl2pPr>
            <a:lvl3pPr marL="1295979" indent="0">
              <a:buNone/>
              <a:defRPr sz="3402"/>
            </a:lvl3pPr>
            <a:lvl4pPr marL="1943969" indent="0">
              <a:buNone/>
              <a:defRPr sz="2835"/>
            </a:lvl4pPr>
            <a:lvl5pPr marL="2591958" indent="0">
              <a:buNone/>
              <a:defRPr sz="2835"/>
            </a:lvl5pPr>
            <a:lvl6pPr marL="3239948" indent="0">
              <a:buNone/>
              <a:defRPr sz="2835"/>
            </a:lvl6pPr>
            <a:lvl7pPr marL="3887937" indent="0">
              <a:buNone/>
              <a:defRPr sz="2835"/>
            </a:lvl7pPr>
            <a:lvl8pPr marL="4535927" indent="0">
              <a:buNone/>
              <a:defRPr sz="2835"/>
            </a:lvl8pPr>
            <a:lvl9pPr marL="5183916" indent="0">
              <a:buNone/>
              <a:defRPr sz="2835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0247" y="2916079"/>
            <a:ext cx="5573229" cy="5402397"/>
          </a:xfrm>
        </p:spPr>
        <p:txBody>
          <a:bodyPr/>
          <a:lstStyle>
            <a:lvl1pPr marL="0" indent="0">
              <a:buNone/>
              <a:defRPr sz="2268"/>
            </a:lvl1pPr>
            <a:lvl2pPr marL="647990" indent="0">
              <a:buNone/>
              <a:defRPr sz="1984"/>
            </a:lvl2pPr>
            <a:lvl3pPr marL="1295979" indent="0">
              <a:buNone/>
              <a:defRPr sz="1701"/>
            </a:lvl3pPr>
            <a:lvl4pPr marL="1943969" indent="0">
              <a:buNone/>
              <a:defRPr sz="1417"/>
            </a:lvl4pPr>
            <a:lvl5pPr marL="2591958" indent="0">
              <a:buNone/>
              <a:defRPr sz="1417"/>
            </a:lvl5pPr>
            <a:lvl6pPr marL="3239948" indent="0">
              <a:buNone/>
              <a:defRPr sz="1417"/>
            </a:lvl6pPr>
            <a:lvl7pPr marL="3887937" indent="0">
              <a:buNone/>
              <a:defRPr sz="1417"/>
            </a:lvl7pPr>
            <a:lvl8pPr marL="4535927" indent="0">
              <a:buNone/>
              <a:defRPr sz="1417"/>
            </a:lvl8pPr>
            <a:lvl9pPr marL="5183916" indent="0">
              <a:buNone/>
              <a:defRPr sz="1417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287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87996" y="517514"/>
            <a:ext cx="14903947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87996" y="2587570"/>
            <a:ext cx="14903947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8799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2E1003-1DF5-4570-B44F-283ABA305645}" type="datetimeFigureOut">
              <a:rPr lang="es-AR" smtClean="0"/>
              <a:t>15/10/2021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23980" y="9009244"/>
            <a:ext cx="5831979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203956" y="9009244"/>
            <a:ext cx="3887986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4662-27D5-4DF2-BF1C-15BA1AD2DEC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40018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295979" rtl="0" eaLnBrk="1" latinLnBrk="0" hangingPunct="1">
        <a:lnSpc>
          <a:spcPct val="90000"/>
        </a:lnSpc>
        <a:spcBef>
          <a:spcPct val="0"/>
        </a:spcBef>
        <a:buNone/>
        <a:defRPr sz="623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995" indent="-323995" algn="l" defTabSz="1295979" rtl="0" eaLnBrk="1" latinLnBrk="0" hangingPunct="1">
        <a:lnSpc>
          <a:spcPct val="90000"/>
        </a:lnSpc>
        <a:spcBef>
          <a:spcPts val="141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1pPr>
      <a:lvl2pPr marL="971984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3402" kern="1200">
          <a:solidFill>
            <a:schemeClr val="tx1"/>
          </a:solidFill>
          <a:latin typeface="+mn-lt"/>
          <a:ea typeface="+mn-ea"/>
          <a:cs typeface="+mn-cs"/>
        </a:defRPr>
      </a:lvl2pPr>
      <a:lvl3pPr marL="1619974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835" kern="1200">
          <a:solidFill>
            <a:schemeClr val="tx1"/>
          </a:solidFill>
          <a:latin typeface="+mn-lt"/>
          <a:ea typeface="+mn-ea"/>
          <a:cs typeface="+mn-cs"/>
        </a:defRPr>
      </a:lvl3pPr>
      <a:lvl4pPr marL="2267963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915953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563943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4211932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859922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507911" indent="-323995" algn="l" defTabSz="1295979" rtl="0" eaLnBrk="1" latinLnBrk="0" hangingPunct="1">
        <a:lnSpc>
          <a:spcPct val="90000"/>
        </a:lnSpc>
        <a:spcBef>
          <a:spcPts val="709"/>
        </a:spcBef>
        <a:buFont typeface="Arial" panose="020B0604020202020204" pitchFamily="34" charset="0"/>
        <a:buChar char="•"/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1pPr>
      <a:lvl2pPr marL="647990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2pPr>
      <a:lvl3pPr marL="1295979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3pPr>
      <a:lvl4pPr marL="1943969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4pPr>
      <a:lvl5pPr marL="2591958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5pPr>
      <a:lvl6pPr marL="3239948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6pPr>
      <a:lvl7pPr marL="3887937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7pPr>
      <a:lvl8pPr marL="4535927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8pPr>
      <a:lvl9pPr marL="5183916" algn="l" defTabSz="1295979" rtl="0" eaLnBrk="1" latinLnBrk="0" hangingPunct="1">
        <a:defRPr sz="25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svg"/><Relationship Id="rId4" Type="http://schemas.openxmlformats.org/officeDocument/2006/relationships/image" Target="../media/image38.png"/><Relationship Id="rId9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7" Type="http://schemas.openxmlformats.org/officeDocument/2006/relationships/image" Target="../media/image57.sv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sv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DD3655AB-C21B-40A2-80AC-44BC3FD7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7279937" cy="9720263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62EBE0ED-5B5C-4834-B8C2-443B5BB88F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93344" y="3947378"/>
            <a:ext cx="6493252" cy="719991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0D92C899-AEDA-4F77-978F-CEF879B83E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8414" y="4990890"/>
            <a:ext cx="3897404" cy="267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521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1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1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348140B-3350-489E-951F-2F8D52C2EAEB}"/>
              </a:ext>
            </a:extLst>
          </p:cNvPr>
          <p:cNvSpPr txBox="1"/>
          <p:nvPr/>
        </p:nvSpPr>
        <p:spPr>
          <a:xfrm>
            <a:off x="3115153" y="2782201"/>
            <a:ext cx="46240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dirty="0">
                <a:solidFill>
                  <a:srgbClr val="FF0068"/>
                </a:solidFill>
              </a:rPr>
              <a:t>Para hacer todo tipo de gestiones, como reintegros y autorizaciones, hasta descargar la credencial digital.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F789D4-B8D8-4EC4-AD08-AA452E5240B2}"/>
              </a:ext>
            </a:extLst>
          </p:cNvPr>
          <p:cNvSpPr txBox="1"/>
          <p:nvPr/>
        </p:nvSpPr>
        <p:spPr>
          <a:xfrm>
            <a:off x="3115153" y="2258981"/>
            <a:ext cx="39470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68"/>
                </a:solidFill>
                <a:cs typeface="Arial" panose="020B0604020202020204" pitchFamily="34" charset="0"/>
              </a:rPr>
              <a:t>Mi </a:t>
            </a:r>
            <a:r>
              <a:rPr lang="en-US" sz="3200" b="1" dirty="0" err="1">
                <a:solidFill>
                  <a:srgbClr val="FF0068"/>
                </a:solidFill>
                <a:cs typeface="Arial" panose="020B0604020202020204" pitchFamily="34" charset="0"/>
              </a:rPr>
              <a:t>Salud</a:t>
            </a:r>
            <a:r>
              <a:rPr lang="en-US" sz="3200" b="1" dirty="0">
                <a:solidFill>
                  <a:srgbClr val="FF0068"/>
                </a:solidFill>
                <a:cs typeface="Arial" panose="020B0604020202020204" pitchFamily="34" charset="0"/>
              </a:rPr>
              <a:t> Online</a:t>
            </a:r>
            <a:endParaRPr lang="es-AR" sz="3200" b="1" i="1" dirty="0">
              <a:solidFill>
                <a:srgbClr val="FF0068"/>
              </a:solidFill>
              <a:cs typeface="Arial" panose="020B0604020202020204" pitchFamily="34" charset="0"/>
            </a:endParaRPr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4464371B-8580-415D-966F-C7AF9B5923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9635" y="4895850"/>
            <a:ext cx="3166986" cy="2528310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4CE66F07-40E5-4753-8AC6-9A1668F848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3894" y="2177993"/>
            <a:ext cx="2378225" cy="2985993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B062A838-59C3-4953-ACBD-58AE2BE68489}"/>
              </a:ext>
            </a:extLst>
          </p:cNvPr>
          <p:cNvSpPr/>
          <p:nvPr/>
        </p:nvSpPr>
        <p:spPr>
          <a:xfrm>
            <a:off x="794" y="-15568"/>
            <a:ext cx="17279938" cy="1683032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65F1E0-F812-4157-882F-292A6FCBD123}"/>
              </a:ext>
            </a:extLst>
          </p:cNvPr>
          <p:cNvSpPr txBox="1"/>
          <p:nvPr/>
        </p:nvSpPr>
        <p:spPr>
          <a:xfrm>
            <a:off x="1183850" y="556524"/>
            <a:ext cx="911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cs typeface="Arial" panose="020B0604020202020204" pitchFamily="34" charset="0"/>
              </a:rPr>
              <a:t>Servicios diferenciales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788A07-D2E0-4277-A4E9-3B680298F6B3}"/>
              </a:ext>
            </a:extLst>
          </p:cNvPr>
          <p:cNvSpPr txBox="1"/>
          <p:nvPr/>
        </p:nvSpPr>
        <p:spPr>
          <a:xfrm>
            <a:off x="10738365" y="2784308"/>
            <a:ext cx="480900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FF0068"/>
                </a:solidFill>
              </a:rPr>
              <a:t>Nuestros afiliados tienen siempre a mano, su historia clínica y la de su grupo familiar.</a:t>
            </a:r>
          </a:p>
          <a:p>
            <a:r>
              <a:rPr lang="es-AR" sz="2000" i="1" dirty="0">
                <a:solidFill>
                  <a:srgbClr val="FF0068"/>
                </a:solidFill>
              </a:rPr>
              <a:t>Está disponible en Mi Salud Online.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06920B-5C28-4285-9973-2FB50D574C2E}"/>
              </a:ext>
            </a:extLst>
          </p:cNvPr>
          <p:cNvSpPr txBox="1"/>
          <p:nvPr/>
        </p:nvSpPr>
        <p:spPr>
          <a:xfrm>
            <a:off x="10738365" y="2253990"/>
            <a:ext cx="4154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Historial médico online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BF385F68-81DA-4A03-8708-070F90070EB4}"/>
              </a:ext>
            </a:extLst>
          </p:cNvPr>
          <p:cNvSpPr txBox="1"/>
          <p:nvPr/>
        </p:nvSpPr>
        <p:spPr>
          <a:xfrm>
            <a:off x="3085576" y="5409001"/>
            <a:ext cx="49579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FF0068"/>
                </a:solidFill>
              </a:rPr>
              <a:t>Para consultar a un médico, estén donde estén, a través de videollamadas, evitando esperas y traslados.</a:t>
            </a:r>
          </a:p>
          <a:p>
            <a:endParaRPr lang="es-AR" sz="2000" b="1" dirty="0">
              <a:solidFill>
                <a:srgbClr val="FF0068"/>
              </a:solidFill>
            </a:endParaRPr>
          </a:p>
          <a:p>
            <a:r>
              <a:rPr lang="es-AR" sz="2000" dirty="0">
                <a:solidFill>
                  <a:srgbClr val="FF0068"/>
                </a:solidFill>
              </a:rPr>
              <a:t>Principales ventajas: el uso de esta herramienta desalienta la automedicación, previene complicaciones por demoras en el diagnóstico de la dolencia y evita contagios derivados de la asistencia a clínicas y sanatorios en épocas caracterizadas por </a:t>
            </a:r>
          </a:p>
          <a:p>
            <a:r>
              <a:rPr lang="es-AR" sz="2000" dirty="0">
                <a:solidFill>
                  <a:srgbClr val="FF0068"/>
                </a:solidFill>
              </a:rPr>
              <a:t>la aparición de enfermedades estacionales.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5AB651-D757-4E28-AD12-53F123138299}"/>
              </a:ext>
            </a:extLst>
          </p:cNvPr>
          <p:cNvSpPr txBox="1"/>
          <p:nvPr/>
        </p:nvSpPr>
        <p:spPr>
          <a:xfrm>
            <a:off x="10732568" y="4941596"/>
            <a:ext cx="626093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Receta digital para </a:t>
            </a:r>
          </a:p>
          <a:p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Anticonceptivos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25BA97E-59D1-41A3-961E-92344A55FA30}"/>
              </a:ext>
            </a:extLst>
          </p:cNvPr>
          <p:cNvSpPr txBox="1"/>
          <p:nvPr/>
        </p:nvSpPr>
        <p:spPr>
          <a:xfrm>
            <a:off x="10732569" y="6018814"/>
            <a:ext cx="5111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000" b="1" dirty="0">
                <a:solidFill>
                  <a:srgbClr val="FF0068"/>
                </a:solidFill>
              </a:rPr>
              <a:t>Ahora, nuestras afiliadas pueden gestionar </a:t>
            </a:r>
          </a:p>
          <a:p>
            <a:r>
              <a:rPr lang="es-AR" sz="2000" b="1" dirty="0">
                <a:solidFill>
                  <a:srgbClr val="FF0068"/>
                </a:solidFill>
              </a:rPr>
              <a:t>la Receta Digital para Anticonceptivos.</a:t>
            </a:r>
          </a:p>
          <a:p>
            <a:r>
              <a:rPr lang="es-AR" sz="2000" dirty="0">
                <a:solidFill>
                  <a:srgbClr val="FF0068"/>
                </a:solidFill>
              </a:rPr>
              <a:t>Desde Mi Salud Online, seleccionando la </a:t>
            </a:r>
          </a:p>
          <a:p>
            <a:r>
              <a:rPr lang="es-AR" sz="2000" dirty="0">
                <a:solidFill>
                  <a:srgbClr val="FF0068"/>
                </a:solidFill>
              </a:rPr>
              <a:t>opción Medicamentos / Anticonceptivos, nuestras afiliadas podrán acceder a la receta digital, imprimirla y presentarla en la farmacia.</a:t>
            </a:r>
          </a:p>
          <a:p>
            <a:r>
              <a:rPr lang="es-AR" sz="2000" dirty="0">
                <a:solidFill>
                  <a:srgbClr val="FF0068"/>
                </a:solidFill>
              </a:rPr>
              <a:t>Esta herramienta brinda mayor comodidad </a:t>
            </a:r>
          </a:p>
          <a:p>
            <a:r>
              <a:rPr lang="es-AR" sz="2000" dirty="0">
                <a:solidFill>
                  <a:srgbClr val="FF0068"/>
                </a:solidFill>
              </a:rPr>
              <a:t>y rapidez en sus gestiones, para que todo sea más fácil y sin vueltas.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DC6DA775-2D7F-4142-ABC7-15FDBFABCC27}"/>
              </a:ext>
            </a:extLst>
          </p:cNvPr>
          <p:cNvSpPr txBox="1"/>
          <p:nvPr/>
        </p:nvSpPr>
        <p:spPr>
          <a:xfrm>
            <a:off x="3115153" y="4895850"/>
            <a:ext cx="4746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Consultorio Médico Virtual</a:t>
            </a:r>
          </a:p>
        </p:txBody>
      </p:sp>
      <p:pic>
        <p:nvPicPr>
          <p:cNvPr id="27" name="Gráfico 10">
            <a:extLst>
              <a:ext uri="{FF2B5EF4-FFF2-40B4-BE49-F238E27FC236}">
                <a16:creationId xmlns:a16="http://schemas.microsoft.com/office/drawing/2014/main" id="{9C3501B3-A1FB-476C-985F-E7707383B0B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051666" y="2180999"/>
            <a:ext cx="1415970" cy="2119955"/>
          </a:xfrm>
          <a:prstGeom prst="rect">
            <a:avLst/>
          </a:prstGeom>
        </p:spPr>
      </p:pic>
      <p:pic>
        <p:nvPicPr>
          <p:cNvPr id="15" name="Gráfico 14">
            <a:extLst>
              <a:ext uri="{FF2B5EF4-FFF2-40B4-BE49-F238E27FC236}">
                <a16:creationId xmlns:a16="http://schemas.microsoft.com/office/drawing/2014/main" id="{BA71E917-2F8B-4CE0-BE2F-BDD1D943D0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87278" y="5045824"/>
            <a:ext cx="1512027" cy="211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0461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21" grpId="0"/>
      <p:bldP spid="22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>
            <a:extLst>
              <a:ext uri="{FF2B5EF4-FFF2-40B4-BE49-F238E27FC236}">
                <a16:creationId xmlns:a16="http://schemas.microsoft.com/office/drawing/2014/main" id="{F348140B-3350-489E-951F-2F8D52C2EAEB}"/>
              </a:ext>
            </a:extLst>
          </p:cNvPr>
          <p:cNvSpPr txBox="1"/>
          <p:nvPr/>
        </p:nvSpPr>
        <p:spPr>
          <a:xfrm>
            <a:off x="4466535" y="3978101"/>
            <a:ext cx="6243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68"/>
                </a:solidFill>
              </a:rPr>
              <a:t>Enfocado en informar sobre alimentación consciente y hábitos saludables, para la prevención del sobrepeso y la obesidad. Se desarrolla, principalmente, en empresas corporativas afiliadas a la prepaga.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FF789D4-B8D8-4EC4-AD08-AA452E5240B2}"/>
              </a:ext>
            </a:extLst>
          </p:cNvPr>
          <p:cNvSpPr txBox="1"/>
          <p:nvPr/>
        </p:nvSpPr>
        <p:spPr>
          <a:xfrm>
            <a:off x="4466534" y="3460589"/>
            <a:ext cx="474383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dirty="0" err="1">
                <a:solidFill>
                  <a:srgbClr val="FF0068"/>
                </a:solidFill>
                <a:cs typeface="Arial" panose="020B0604020202020204" pitchFamily="34" charset="0"/>
              </a:rPr>
              <a:t>Somos</a:t>
            </a:r>
            <a:r>
              <a:rPr lang="en-US" sz="3400" b="1" dirty="0">
                <a:solidFill>
                  <a:srgbClr val="FF0068"/>
                </a:solidFill>
                <a:cs typeface="Arial" panose="020B0604020202020204" pitchFamily="34" charset="0"/>
              </a:rPr>
              <a:t> lo que </a:t>
            </a:r>
            <a:r>
              <a:rPr lang="en-US" sz="3400" b="1" dirty="0" err="1">
                <a:solidFill>
                  <a:srgbClr val="FF0068"/>
                </a:solidFill>
                <a:cs typeface="Arial" panose="020B0604020202020204" pitchFamily="34" charset="0"/>
              </a:rPr>
              <a:t>comemos</a:t>
            </a:r>
            <a:endParaRPr lang="es-AR" sz="3400" b="1" i="1" dirty="0">
              <a:solidFill>
                <a:srgbClr val="FF0068"/>
              </a:solidFill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062A838-59C3-4953-ACBD-58AE2BE68489}"/>
              </a:ext>
            </a:extLst>
          </p:cNvPr>
          <p:cNvSpPr/>
          <p:nvPr/>
        </p:nvSpPr>
        <p:spPr>
          <a:xfrm>
            <a:off x="794" y="-15568"/>
            <a:ext cx="17279938" cy="1683032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65F1E0-F812-4157-882F-292A6FCBD123}"/>
              </a:ext>
            </a:extLst>
          </p:cNvPr>
          <p:cNvSpPr txBox="1"/>
          <p:nvPr/>
        </p:nvSpPr>
        <p:spPr>
          <a:xfrm>
            <a:off x="1183850" y="556524"/>
            <a:ext cx="911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cs typeface="Arial" panose="020B0604020202020204" pitchFamily="34" charset="0"/>
              </a:rPr>
              <a:t>Programas Preventivos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BD788A07-D2E0-4277-A4E9-3B680298F6B3}"/>
              </a:ext>
            </a:extLst>
          </p:cNvPr>
          <p:cNvSpPr txBox="1"/>
          <p:nvPr/>
        </p:nvSpPr>
        <p:spPr>
          <a:xfrm>
            <a:off x="4528284" y="5788075"/>
            <a:ext cx="656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68"/>
                </a:solidFill>
              </a:rPr>
              <a:t>Consiste en difundir la importancia del autoexamen mamario, los controles periódicos, las consultas con el ginecólogo, y en mayores de 40, la realización de una mamografía anual. </a:t>
            </a:r>
            <a:endParaRPr lang="es-AR" i="1" dirty="0">
              <a:solidFill>
                <a:srgbClr val="FF0068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206920B-5C28-4285-9973-2FB50D574C2E}"/>
              </a:ext>
            </a:extLst>
          </p:cNvPr>
          <p:cNvSpPr txBox="1"/>
          <p:nvPr/>
        </p:nvSpPr>
        <p:spPr>
          <a:xfrm>
            <a:off x="4528284" y="5295896"/>
            <a:ext cx="7988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Detección precoz del cáncer de mama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085AB651-D757-4E28-AD12-53F123138299}"/>
              </a:ext>
            </a:extLst>
          </p:cNvPr>
          <p:cNvSpPr txBox="1"/>
          <p:nvPr/>
        </p:nvSpPr>
        <p:spPr>
          <a:xfrm>
            <a:off x="4528284" y="6952121"/>
            <a:ext cx="440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 err="1">
                <a:solidFill>
                  <a:srgbClr val="FF0068"/>
                </a:solidFill>
                <a:cs typeface="Arial" panose="020B0604020202020204" pitchFamily="34" charset="0"/>
              </a:rPr>
              <a:t>Sumá</a:t>
            </a:r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 chances de vida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id="{025BA97E-59D1-41A3-961E-92344A55FA30}"/>
              </a:ext>
            </a:extLst>
          </p:cNvPr>
          <p:cNvSpPr txBox="1"/>
          <p:nvPr/>
        </p:nvSpPr>
        <p:spPr>
          <a:xfrm>
            <a:off x="4528285" y="7423848"/>
            <a:ext cx="61814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>
                <a:solidFill>
                  <a:srgbClr val="FF0068"/>
                </a:solidFill>
              </a:rPr>
              <a:t>Contribuye a generar conciencia sobre  la donación de sangre e inscripción en el Registro de donantes de Médula Ósea, con el objetivo de incentivar a la donación voluntaria, continua, altruista y solidaria, acercando a las distintas provincias una unidad móvil de extracción para hacer efectiva la donación.</a:t>
            </a:r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B4FA5FF0-7EFF-4E1C-91B0-52D903382C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83765" y="7177454"/>
            <a:ext cx="3186524" cy="1601189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4B5D0C3C-8080-46DA-A73A-58E83DDC085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25408" t="6164" r="35086" b="58197"/>
          <a:stretch/>
        </p:blipFill>
        <p:spPr>
          <a:xfrm>
            <a:off x="1033664" y="3390677"/>
            <a:ext cx="3451306" cy="1917707"/>
          </a:xfrm>
          <a:prstGeom prst="rect">
            <a:avLst/>
          </a:prstGeom>
        </p:spPr>
      </p:pic>
      <p:pic>
        <p:nvPicPr>
          <p:cNvPr id="16" name="Gráfico 15">
            <a:extLst>
              <a:ext uri="{FF2B5EF4-FFF2-40B4-BE49-F238E27FC236}">
                <a16:creationId xmlns:a16="http://schemas.microsoft.com/office/drawing/2014/main" id="{3BDE10A8-3F14-48F4-8BA7-CE85A282DD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72123" y="5349359"/>
            <a:ext cx="3197625" cy="2417908"/>
          </a:xfrm>
          <a:prstGeom prst="rect">
            <a:avLst/>
          </a:prstGeom>
        </p:spPr>
      </p:pic>
      <p:sp>
        <p:nvSpPr>
          <p:cNvPr id="19" name="CuadroTexto 18">
            <a:extLst>
              <a:ext uri="{FF2B5EF4-FFF2-40B4-BE49-F238E27FC236}">
                <a16:creationId xmlns:a16="http://schemas.microsoft.com/office/drawing/2014/main" id="{97527208-C74F-49A8-9845-BDF6D709F979}"/>
              </a:ext>
            </a:extLst>
          </p:cNvPr>
          <p:cNvSpPr txBox="1"/>
          <p:nvPr/>
        </p:nvSpPr>
        <p:spPr>
          <a:xfrm>
            <a:off x="1183850" y="1853967"/>
            <a:ext cx="101271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b="1" dirty="0">
                <a:solidFill>
                  <a:srgbClr val="FF0068"/>
                </a:solidFill>
              </a:rPr>
              <a:t>Contamos con Programas Preventivos que tienen como principal objetivo contribuir a mejorar la calidad de vida de nuestros afiliados. Estos son:</a:t>
            </a:r>
          </a:p>
          <a:p>
            <a:endParaRPr lang="es-AR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BA596AE-91A6-42A8-8C0B-7CBEC02DA532}"/>
              </a:ext>
            </a:extLst>
          </p:cNvPr>
          <p:cNvSpPr txBox="1"/>
          <p:nvPr/>
        </p:nvSpPr>
        <p:spPr>
          <a:xfrm>
            <a:off x="11505509" y="1918124"/>
            <a:ext cx="4889993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>
                <a:solidFill>
                  <a:srgbClr val="FF0068"/>
                </a:solidFill>
              </a:rPr>
              <a:t>Programas corporativos para promoción de la salud y prevención </a:t>
            </a:r>
          </a:p>
          <a:p>
            <a:r>
              <a:rPr lang="es-ES" sz="2400" b="1" dirty="0">
                <a:solidFill>
                  <a:srgbClr val="FF0068"/>
                </a:solidFill>
              </a:rPr>
              <a:t>de enfermedades.</a:t>
            </a:r>
          </a:p>
          <a:p>
            <a:endParaRPr lang="es-E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Elegí el programa que más se adapta a tu empresa. Los lugares de trabajo saludables son el nuevo abordaje conceptual que han incorporado muchos países en el marco de la salud. Para dar a conocer conceptos y herramientas que permitan a las empresas convertirse en espacios saludables que promueven el bienestar de las personas que trabajan en ellas, ofrecemos las siguientes disertaciones, a cargo de Médicos Especialistas en cada tema:</a:t>
            </a:r>
          </a:p>
          <a:p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Accidente Cerebrovascular (ACV):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todo lo que hay que saber para prevenirlo.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Alimentación saludable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¿cómo transformarla en un hábito?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Gripe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prevención y tratamientos.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Planificación familiar: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métodos anticonceptivos.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Lactancia materna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mitos y verdades.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Tabaquismo.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Factores de Riesgo Cardiovascular: 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 mejor prevenir.</a:t>
            </a:r>
          </a:p>
          <a:p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  </a:t>
            </a:r>
            <a:r>
              <a:rPr lang="es-E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Primeros auxilios</a:t>
            </a:r>
            <a:r>
              <a:rPr lang="es-E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: reanimación cardiovascular.</a:t>
            </a:r>
          </a:p>
          <a:p>
            <a:endParaRPr lang="es-AR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7586A9A-7852-4736-AA92-00151ED0448C}"/>
              </a:ext>
            </a:extLst>
          </p:cNvPr>
          <p:cNvSpPr/>
          <p:nvPr/>
        </p:nvSpPr>
        <p:spPr>
          <a:xfrm>
            <a:off x="11285951" y="1503123"/>
            <a:ext cx="5448822" cy="7716033"/>
          </a:xfrm>
          <a:prstGeom prst="rect">
            <a:avLst/>
          </a:prstGeom>
          <a:noFill/>
          <a:ln w="19050">
            <a:solidFill>
              <a:srgbClr val="FF006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645872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7" grpId="0"/>
      <p:bldP spid="18" grpId="0"/>
      <p:bldP spid="22" grpId="0"/>
      <p:bldP spid="25" grpId="0"/>
      <p:bldP spid="2" grpId="0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FF789D4-B8D8-4EC4-AD08-AA452E5240B2}"/>
              </a:ext>
            </a:extLst>
          </p:cNvPr>
          <p:cNvSpPr txBox="1"/>
          <p:nvPr/>
        </p:nvSpPr>
        <p:spPr>
          <a:xfrm>
            <a:off x="1183851" y="2371261"/>
            <a:ext cx="5696634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000" b="1" dirty="0">
                <a:solidFill>
                  <a:srgbClr val="FF0068"/>
                </a:solidFill>
                <a:cs typeface="Arial" panose="020B0604020202020204" pitchFamily="34" charset="0"/>
              </a:rPr>
              <a:t>• Descuentos </a:t>
            </a:r>
            <a:r>
              <a:rPr lang="es-AR" sz="3000" dirty="0">
                <a:solidFill>
                  <a:srgbClr val="FF0068"/>
                </a:solidFill>
                <a:cs typeface="Arial" panose="020B0604020202020204" pitchFamily="34" charset="0"/>
              </a:rPr>
              <a:t>en la cuota mensual </a:t>
            </a:r>
          </a:p>
          <a:p>
            <a:r>
              <a:rPr lang="es-AR" sz="3000" dirty="0">
                <a:solidFill>
                  <a:srgbClr val="FF0068"/>
                </a:solidFill>
                <a:cs typeface="Arial" panose="020B0604020202020204" pitchFamily="34" charset="0"/>
              </a:rPr>
              <a:t>de diferentes </a:t>
            </a:r>
            <a:r>
              <a:rPr lang="es-AR" sz="3000" b="1" dirty="0">
                <a:solidFill>
                  <a:srgbClr val="FF0068"/>
                </a:solidFill>
                <a:cs typeface="Arial" panose="020B0604020202020204" pitchFamily="34" charset="0"/>
              </a:rPr>
              <a:t>gimnasios</a:t>
            </a:r>
            <a:r>
              <a:rPr lang="es-AR" sz="3000" dirty="0">
                <a:solidFill>
                  <a:srgbClr val="FF0068"/>
                </a:solidFill>
                <a:cs typeface="Arial" panose="020B0604020202020204" pitchFamily="34" charset="0"/>
              </a:rPr>
              <a:t> del país.</a:t>
            </a:r>
          </a:p>
          <a:p>
            <a:endParaRPr lang="es-AR" sz="3000" b="1" dirty="0">
              <a:solidFill>
                <a:srgbClr val="FF0068"/>
              </a:solidFill>
              <a:cs typeface="Arial" panose="020B0604020202020204" pitchFamily="34" charset="0"/>
            </a:endParaRPr>
          </a:p>
          <a:p>
            <a:r>
              <a:rPr lang="es-AR" sz="3000" b="1" dirty="0">
                <a:solidFill>
                  <a:srgbClr val="FF0068"/>
                </a:solidFill>
                <a:cs typeface="Arial" panose="020B0604020202020204" pitchFamily="34" charset="0"/>
              </a:rPr>
              <a:t>• Chequeo médico anual</a:t>
            </a:r>
            <a:r>
              <a:rPr lang="es-AR" sz="3000" dirty="0">
                <a:solidFill>
                  <a:srgbClr val="FF0068"/>
                </a:solidFill>
                <a:cs typeface="Arial" panose="020B0604020202020204" pitchFamily="34" charset="0"/>
              </a:rPr>
              <a:t>, concentrando los estudios de rutina en un solo día, en un centro especializado (plan A5 y A6).</a:t>
            </a:r>
          </a:p>
          <a:p>
            <a:endParaRPr lang="es-AR" sz="3000" b="1" dirty="0">
              <a:solidFill>
                <a:srgbClr val="FF0068"/>
              </a:solidFill>
              <a:cs typeface="Arial" panose="020B0604020202020204" pitchFamily="34" charset="0"/>
            </a:endParaRPr>
          </a:p>
          <a:p>
            <a:r>
              <a:rPr lang="es-AR" sz="3000" b="1" dirty="0">
                <a:solidFill>
                  <a:srgbClr val="FF0068"/>
                </a:solidFill>
                <a:cs typeface="Arial" panose="020B0604020202020204" pitchFamily="34" charset="0"/>
              </a:rPr>
              <a:t>• Indemnización por Gastos Médicos</a:t>
            </a:r>
            <a:r>
              <a:rPr lang="es-AR" sz="3000" dirty="0">
                <a:solidFill>
                  <a:srgbClr val="FF0068"/>
                </a:solidFill>
                <a:cs typeface="Arial" panose="020B0604020202020204" pitchFamily="34" charset="0"/>
              </a:rPr>
              <a:t>, donde brindamos una compensación por gastos extra </a:t>
            </a:r>
          </a:p>
          <a:p>
            <a:r>
              <a:rPr lang="es-AR" sz="3000" dirty="0">
                <a:solidFill>
                  <a:srgbClr val="FF0068"/>
                </a:solidFill>
                <a:cs typeface="Arial" panose="020B0604020202020204" pitchFamily="34" charset="0"/>
              </a:rPr>
              <a:t>que puedan surgir producto de </a:t>
            </a:r>
          </a:p>
          <a:p>
            <a:r>
              <a:rPr lang="es-AR" sz="3000" dirty="0">
                <a:solidFill>
                  <a:srgbClr val="FF0068"/>
                </a:solidFill>
                <a:cs typeface="Arial" panose="020B0604020202020204" pitchFamily="34" charset="0"/>
              </a:rPr>
              <a:t>una cirugía.</a:t>
            </a:r>
          </a:p>
          <a:p>
            <a:endParaRPr lang="es-AR" sz="3400" b="1" dirty="0">
              <a:solidFill>
                <a:srgbClr val="FF0068"/>
              </a:solidFill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062A838-59C3-4953-ACBD-58AE2BE68489}"/>
              </a:ext>
            </a:extLst>
          </p:cNvPr>
          <p:cNvSpPr/>
          <p:nvPr/>
        </p:nvSpPr>
        <p:spPr>
          <a:xfrm>
            <a:off x="794" y="-15568"/>
            <a:ext cx="17279938" cy="1683032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65F1E0-F812-4157-882F-292A6FCBD123}"/>
              </a:ext>
            </a:extLst>
          </p:cNvPr>
          <p:cNvSpPr txBox="1"/>
          <p:nvPr/>
        </p:nvSpPr>
        <p:spPr>
          <a:xfrm>
            <a:off x="1183850" y="556524"/>
            <a:ext cx="911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cs typeface="Arial" panose="020B0604020202020204" pitchFamily="34" charset="0"/>
              </a:rPr>
              <a:t>Beneficios únicos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BA9ED46C-BD43-4926-8F20-A7A2BD5DCAF4}"/>
              </a:ext>
            </a:extLst>
          </p:cNvPr>
          <p:cNvSpPr txBox="1"/>
          <p:nvPr/>
        </p:nvSpPr>
        <p:spPr>
          <a:xfrm>
            <a:off x="7130137" y="2371261"/>
            <a:ext cx="4849933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solidFill>
                  <a:srgbClr val="FF0068"/>
                </a:solidFill>
                <a:cs typeface="Arial" panose="020B0604020202020204" pitchFamily="34" charset="0"/>
              </a:rPr>
              <a:t>• Cobertura en puntos turísticos, </a:t>
            </a:r>
            <a:r>
              <a:rPr lang="es-ES" sz="3000" dirty="0">
                <a:solidFill>
                  <a:srgbClr val="FF0068"/>
                </a:solidFill>
                <a:cs typeface="Arial" panose="020B0604020202020204" pitchFamily="34" charset="0"/>
              </a:rPr>
              <a:t>brindándoles la mejor atención en </a:t>
            </a:r>
            <a:r>
              <a:rPr lang="es-ES" sz="3000" b="1" dirty="0">
                <a:solidFill>
                  <a:srgbClr val="FF0068"/>
                </a:solidFill>
                <a:cs typeface="Arial" panose="020B0604020202020204" pitchFamily="34" charset="0"/>
              </a:rPr>
              <a:t>Uruguay, Brasil y Chile</a:t>
            </a:r>
            <a:r>
              <a:rPr lang="es-ES" sz="3000" dirty="0">
                <a:solidFill>
                  <a:srgbClr val="FF0068"/>
                </a:solidFill>
                <a:cs typeface="Arial" panose="020B0604020202020204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endParaRPr lang="es-ES" sz="3000" dirty="0">
              <a:solidFill>
                <a:srgbClr val="FF0068"/>
              </a:solidFill>
              <a:cs typeface="Arial" panose="020B0604020202020204" pitchFamily="34" charset="0"/>
            </a:endParaRPr>
          </a:p>
          <a:p>
            <a:r>
              <a:rPr lang="es-ES" sz="3000" b="1" dirty="0">
                <a:solidFill>
                  <a:srgbClr val="FF0068"/>
                </a:solidFill>
                <a:cs typeface="Arial" panose="020B0604020202020204" pitchFamily="34" charset="0"/>
              </a:rPr>
              <a:t>• Asistencia al viajero</a:t>
            </a:r>
            <a:r>
              <a:rPr lang="es-ES" sz="3000" dirty="0">
                <a:solidFill>
                  <a:srgbClr val="FF0068"/>
                </a:solidFill>
                <a:cs typeface="Arial" panose="020B0604020202020204" pitchFamily="34" charset="0"/>
              </a:rPr>
              <a:t>, para que estés tranquilo viajes donde viajes.</a:t>
            </a:r>
          </a:p>
          <a:p>
            <a:pPr marL="457200" indent="-457200">
              <a:buFontTx/>
              <a:buChar char="-"/>
            </a:pPr>
            <a:endParaRPr lang="es-ES" sz="3000" dirty="0">
              <a:solidFill>
                <a:srgbClr val="FF0068"/>
              </a:solidFill>
              <a:cs typeface="Arial" panose="020B0604020202020204" pitchFamily="34" charset="0"/>
            </a:endParaRPr>
          </a:p>
          <a:p>
            <a:r>
              <a:rPr lang="es-ES" sz="3000" dirty="0">
                <a:solidFill>
                  <a:srgbClr val="FF0068"/>
                </a:solidFill>
                <a:cs typeface="Arial" panose="020B0604020202020204" pitchFamily="34" charset="0"/>
              </a:rPr>
              <a:t>• Importantes </a:t>
            </a:r>
            <a:r>
              <a:rPr lang="es-ES" sz="3000" b="1" dirty="0">
                <a:solidFill>
                  <a:srgbClr val="FF0068"/>
                </a:solidFill>
                <a:cs typeface="Arial" panose="020B0604020202020204" pitchFamily="34" charset="0"/>
              </a:rPr>
              <a:t>descuentos </a:t>
            </a:r>
          </a:p>
          <a:p>
            <a:r>
              <a:rPr lang="es-ES" sz="3000" b="1" dirty="0">
                <a:solidFill>
                  <a:srgbClr val="FF0068"/>
                </a:solidFill>
                <a:cs typeface="Arial" panose="020B0604020202020204" pitchFamily="34" charset="0"/>
              </a:rPr>
              <a:t>en ópticas</a:t>
            </a:r>
            <a:r>
              <a:rPr lang="es-ES" sz="3000" dirty="0">
                <a:solidFill>
                  <a:srgbClr val="FF0068"/>
                </a:solidFill>
                <a:cs typeface="Arial" panose="020B0604020202020204" pitchFamily="34" charset="0"/>
              </a:rPr>
              <a:t>.</a:t>
            </a:r>
          </a:p>
          <a:p>
            <a:endParaRPr lang="es-AR" sz="3400" b="1" dirty="0">
              <a:solidFill>
                <a:srgbClr val="FF0068"/>
              </a:solidFill>
              <a:cs typeface="Arial" panose="020B0604020202020204" pitchFamily="34" charset="0"/>
            </a:endParaRP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4B4C13A5-1C03-436A-9638-6AF650723C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6997" t="25908" r="65217" b="19962"/>
          <a:stretch/>
        </p:blipFill>
        <p:spPr>
          <a:xfrm>
            <a:off x="11479284" y="556524"/>
            <a:ext cx="5353880" cy="9166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0809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id="{4FF789D4-B8D8-4EC4-AD08-AA452E5240B2}"/>
              </a:ext>
            </a:extLst>
          </p:cNvPr>
          <p:cNvSpPr txBox="1"/>
          <p:nvPr/>
        </p:nvSpPr>
        <p:spPr>
          <a:xfrm>
            <a:off x="1348743" y="5270604"/>
            <a:ext cx="449705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Servicio de contención </a:t>
            </a:r>
          </a:p>
          <a:p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en internaciones</a:t>
            </a:r>
            <a:r>
              <a:rPr lang="es-AR" sz="3200" dirty="0">
                <a:solidFill>
                  <a:srgbClr val="FF0068"/>
                </a:solidFill>
                <a:cs typeface="Arial" panose="020B0604020202020204" pitchFamily="34" charset="0"/>
              </a:rPr>
              <a:t> </a:t>
            </a:r>
          </a:p>
          <a:p>
            <a:r>
              <a:rPr lang="es-AR" sz="2800" dirty="0">
                <a:solidFill>
                  <a:srgbClr val="FF0068"/>
                </a:solidFill>
                <a:cs typeface="Arial" panose="020B0604020202020204" pitchFamily="34" charset="0"/>
              </a:rPr>
              <a:t>Donde profesionales brindan acompañamiento y aseso-</a:t>
            </a:r>
            <a:r>
              <a:rPr lang="es-AR" sz="2800" dirty="0" err="1">
                <a:solidFill>
                  <a:srgbClr val="FF0068"/>
                </a:solidFill>
                <a:cs typeface="Arial" panose="020B0604020202020204" pitchFamily="34" charset="0"/>
              </a:rPr>
              <a:t>ramiento</a:t>
            </a:r>
            <a:r>
              <a:rPr lang="es-AR" sz="2800" dirty="0">
                <a:solidFill>
                  <a:srgbClr val="FF0068"/>
                </a:solidFill>
                <a:cs typeface="Arial" panose="020B0604020202020204" pitchFamily="34" charset="0"/>
              </a:rPr>
              <a:t> en esos momentos especiales, facilitando la comunicación y ayudándolos en todo lo que necesiten.</a:t>
            </a:r>
          </a:p>
          <a:p>
            <a:endParaRPr lang="es-AR" sz="3400" b="1" dirty="0">
              <a:solidFill>
                <a:srgbClr val="FF0068"/>
              </a:solidFill>
              <a:cs typeface="Arial" panose="020B0604020202020204" pitchFamily="34" charset="0"/>
            </a:endParaRP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062A838-59C3-4953-ACBD-58AE2BE68489}"/>
              </a:ext>
            </a:extLst>
          </p:cNvPr>
          <p:cNvSpPr/>
          <p:nvPr/>
        </p:nvSpPr>
        <p:spPr>
          <a:xfrm>
            <a:off x="794" y="-15568"/>
            <a:ext cx="17279938" cy="1683032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265F1E0-F812-4157-882F-292A6FCBD123}"/>
              </a:ext>
            </a:extLst>
          </p:cNvPr>
          <p:cNvSpPr txBox="1"/>
          <p:nvPr/>
        </p:nvSpPr>
        <p:spPr>
          <a:xfrm>
            <a:off x="1183850" y="556524"/>
            <a:ext cx="911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cs typeface="Arial" panose="020B0604020202020204" pitchFamily="34" charset="0"/>
              </a:rPr>
              <a:t>Momentos importantes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5254D6C-6726-4C53-B1D7-C90CDE6F361F}"/>
              </a:ext>
            </a:extLst>
          </p:cNvPr>
          <p:cNvSpPr txBox="1"/>
          <p:nvPr/>
        </p:nvSpPr>
        <p:spPr>
          <a:xfrm>
            <a:off x="6680360" y="5270604"/>
            <a:ext cx="3813087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Futura mamá </a:t>
            </a:r>
          </a:p>
          <a:p>
            <a:r>
              <a:rPr lang="es-AR" sz="2800" dirty="0">
                <a:solidFill>
                  <a:srgbClr val="FF0068"/>
                </a:solidFill>
                <a:cs typeface="Arial" panose="020B0604020202020204" pitchFamily="34" charset="0"/>
              </a:rPr>
              <a:t>Estamos cerca de nuestras afiliadas que están transitando un embarazo, a través del programa </a:t>
            </a:r>
            <a:r>
              <a:rPr lang="es-AR" sz="2800" b="1" dirty="0">
                <a:solidFill>
                  <a:srgbClr val="FF0068"/>
                </a:solidFill>
                <a:cs typeface="Arial" panose="020B0604020202020204" pitchFamily="34" charset="0"/>
              </a:rPr>
              <a:t>Futura mamá. </a:t>
            </a:r>
          </a:p>
          <a:p>
            <a:endParaRPr lang="es-AR" sz="3400" b="1" dirty="0">
              <a:solidFill>
                <a:srgbClr val="FF0068"/>
              </a:solidFill>
              <a:cs typeface="Arial" panose="020B0604020202020204" pitchFamily="34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E3A265F-8035-4412-A0CF-9E588E694ADF}"/>
              </a:ext>
            </a:extLst>
          </p:cNvPr>
          <p:cNvSpPr txBox="1"/>
          <p:nvPr/>
        </p:nvSpPr>
        <p:spPr>
          <a:xfrm>
            <a:off x="11463755" y="5270604"/>
            <a:ext cx="4497050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rgbClr val="FF0068"/>
                </a:solidFill>
                <a:cs typeface="Arial" panose="020B0604020202020204" pitchFamily="34" charset="0"/>
              </a:rPr>
              <a:t>Inicio escolar</a:t>
            </a:r>
          </a:p>
          <a:p>
            <a:r>
              <a:rPr lang="es-AR" sz="2800" dirty="0">
                <a:solidFill>
                  <a:srgbClr val="FF0068"/>
                </a:solidFill>
                <a:cs typeface="Arial" panose="020B0604020202020204" pitchFamily="34" charset="0"/>
              </a:rPr>
              <a:t>Decimos presente en el </a:t>
            </a:r>
            <a:r>
              <a:rPr lang="es-AR" sz="2800" b="1" dirty="0">
                <a:solidFill>
                  <a:srgbClr val="FF0068"/>
                </a:solidFill>
                <a:cs typeface="Arial" panose="020B0604020202020204" pitchFamily="34" charset="0"/>
              </a:rPr>
              <a:t>inicio escolar</a:t>
            </a:r>
            <a:r>
              <a:rPr lang="es-AR" sz="2800" dirty="0">
                <a:solidFill>
                  <a:srgbClr val="FF0068"/>
                </a:solidFill>
                <a:cs typeface="Arial" panose="020B0604020202020204" pitchFamily="34" charset="0"/>
              </a:rPr>
              <a:t> de nuestros afiliados más pequeños, enviándoles un obsequio que pueden utilizar en la etapa escolar.</a:t>
            </a:r>
          </a:p>
          <a:p>
            <a:endParaRPr lang="es-AR" sz="3400" b="1" dirty="0">
              <a:solidFill>
                <a:srgbClr val="FF0068"/>
              </a:solidFill>
              <a:cs typeface="Arial" panose="020B0604020202020204" pitchFamily="34" charset="0"/>
            </a:endParaRP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92DABAA2-64E6-4E65-B562-73E9C66900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63755" y="2201846"/>
            <a:ext cx="2278029" cy="2890789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B6F165DB-A6DB-4E07-A018-1051357287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08702" y="2201847"/>
            <a:ext cx="3028387" cy="2939777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EE43B689-D756-4079-9A11-57BC917CA04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80362" y="2135985"/>
            <a:ext cx="1596556" cy="300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70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BABB925-74EF-4762-B959-68AFB8249894}"/>
              </a:ext>
            </a:extLst>
          </p:cNvPr>
          <p:cNvSpPr/>
          <p:nvPr/>
        </p:nvSpPr>
        <p:spPr>
          <a:xfrm>
            <a:off x="0" y="0"/>
            <a:ext cx="17279938" cy="9720263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783F69-A2E0-4265-B5F2-AD27898F8819}"/>
              </a:ext>
            </a:extLst>
          </p:cNvPr>
          <p:cNvSpPr txBox="1"/>
          <p:nvPr/>
        </p:nvSpPr>
        <p:spPr>
          <a:xfrm>
            <a:off x="10695092" y="2577572"/>
            <a:ext cx="615948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200" b="1" dirty="0" err="1">
                <a:solidFill>
                  <a:schemeClr val="bg1"/>
                </a:solidFill>
                <a:cs typeface="Arial" panose="020B0604020202020204" pitchFamily="34" charset="0"/>
              </a:rPr>
              <a:t>Sumate</a:t>
            </a:r>
            <a:r>
              <a:rPr lang="es-ES_tradnl" sz="4200" b="1" dirty="0">
                <a:solidFill>
                  <a:schemeClr val="bg1"/>
                </a:solidFill>
                <a:cs typeface="Arial" panose="020B0604020202020204" pitchFamily="34" charset="0"/>
              </a:rPr>
              <a:t> a</a:t>
            </a:r>
          </a:p>
          <a:p>
            <a:pPr algn="ctr"/>
            <a:r>
              <a:rPr lang="es-ES_tradnl" sz="4200" b="1" dirty="0">
                <a:solidFill>
                  <a:schemeClr val="bg1"/>
                </a:solidFill>
                <a:cs typeface="Arial" panose="020B0604020202020204" pitchFamily="34" charset="0"/>
              </a:rPr>
              <a:t>la medicina prepaga </a:t>
            </a:r>
          </a:p>
          <a:p>
            <a:pPr algn="ctr"/>
            <a:r>
              <a:rPr lang="es-ES_tradnl" sz="4200" b="1" dirty="0">
                <a:solidFill>
                  <a:schemeClr val="bg1"/>
                </a:solidFill>
                <a:cs typeface="Arial" panose="020B0604020202020204" pitchFamily="34" charset="0"/>
              </a:rPr>
              <a:t>que se adapta a vos.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C5291AD-8A15-485D-A46C-C609ECFEEB8E}"/>
              </a:ext>
            </a:extLst>
          </p:cNvPr>
          <p:cNvSpPr/>
          <p:nvPr/>
        </p:nvSpPr>
        <p:spPr>
          <a:xfrm>
            <a:off x="11590394" y="4914158"/>
            <a:ext cx="4368883" cy="925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9F1B31C-1FE2-4BFC-9AE1-111303434AB5}"/>
              </a:ext>
            </a:extLst>
          </p:cNvPr>
          <p:cNvSpPr txBox="1"/>
          <p:nvPr/>
        </p:nvSpPr>
        <p:spPr>
          <a:xfrm>
            <a:off x="11435656" y="5456420"/>
            <a:ext cx="46337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b="1" dirty="0" err="1">
                <a:solidFill>
                  <a:schemeClr val="bg1"/>
                </a:solidFill>
              </a:rPr>
              <a:t>Contactate</a:t>
            </a:r>
            <a:r>
              <a:rPr lang="es-AR" sz="2800" b="1" dirty="0">
                <a:solidFill>
                  <a:schemeClr val="bg1"/>
                </a:solidFill>
              </a:rPr>
              <a:t> al 0810 888 0010 </a:t>
            </a:r>
          </a:p>
          <a:p>
            <a:pPr algn="ctr"/>
            <a:r>
              <a:rPr lang="es-AR" sz="2800" b="1" dirty="0">
                <a:solidFill>
                  <a:schemeClr val="bg1"/>
                </a:solidFill>
              </a:rPr>
              <a:t>www.prevencionsalud.com.ar</a:t>
            </a:r>
          </a:p>
          <a:p>
            <a:pPr algn="ctr"/>
            <a:endParaRPr lang="es-AR" sz="2800" dirty="0"/>
          </a:p>
        </p:txBody>
      </p:sp>
      <p:pic>
        <p:nvPicPr>
          <p:cNvPr id="12" name="Gráfico 11">
            <a:extLst>
              <a:ext uri="{FF2B5EF4-FFF2-40B4-BE49-F238E27FC236}">
                <a16:creationId xmlns:a16="http://schemas.microsoft.com/office/drawing/2014/main" id="{3581469E-A60B-4997-8FA8-FBEAD99055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9" t="1851" r="1356" b="43866"/>
          <a:stretch/>
        </p:blipFill>
        <p:spPr>
          <a:xfrm>
            <a:off x="-375865" y="-96027"/>
            <a:ext cx="11562295" cy="1011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234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BABB925-74EF-4762-B959-68AFB8249894}"/>
              </a:ext>
            </a:extLst>
          </p:cNvPr>
          <p:cNvSpPr/>
          <p:nvPr/>
        </p:nvSpPr>
        <p:spPr>
          <a:xfrm>
            <a:off x="0" y="0"/>
            <a:ext cx="17279938" cy="9720263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4783F69-A2E0-4265-B5F2-AD27898F8819}"/>
              </a:ext>
            </a:extLst>
          </p:cNvPr>
          <p:cNvSpPr txBox="1"/>
          <p:nvPr/>
        </p:nvSpPr>
        <p:spPr>
          <a:xfrm>
            <a:off x="5524507" y="3126270"/>
            <a:ext cx="615948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5500" b="1" dirty="0">
                <a:solidFill>
                  <a:schemeClr val="bg1"/>
                </a:solidFill>
                <a:cs typeface="Arial" panose="020B0604020202020204" pitchFamily="34" charset="0"/>
              </a:rPr>
              <a:t>Muchas gracias.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0FF12C65-A772-445D-9B3B-5D92C0317B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223" y="5125817"/>
            <a:ext cx="6431491" cy="1358989"/>
          </a:xfrm>
          <a:prstGeom prst="rect">
            <a:avLst/>
          </a:prstGeom>
        </p:spPr>
      </p:pic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ADC6DF42-3546-43A7-B091-810EA58CCBC0}"/>
              </a:ext>
            </a:extLst>
          </p:cNvPr>
          <p:cNvSpPr/>
          <p:nvPr/>
        </p:nvSpPr>
        <p:spPr>
          <a:xfrm>
            <a:off x="5424223" y="3036330"/>
            <a:ext cx="6431491" cy="1124999"/>
          </a:xfrm>
          <a:prstGeom prst="round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3198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DD3655AB-C21B-40A2-80AC-44BC3FD7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7279937" cy="9720263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30418EC9-3309-4F32-8D16-E4918001F8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06590" y="882883"/>
            <a:ext cx="5044828" cy="813478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0D4ECEC-5166-47DC-8DC2-068011C2CF26}"/>
              </a:ext>
            </a:extLst>
          </p:cNvPr>
          <p:cNvSpPr txBox="1"/>
          <p:nvPr/>
        </p:nvSpPr>
        <p:spPr>
          <a:xfrm>
            <a:off x="6306208" y="1986498"/>
            <a:ext cx="9538137" cy="6340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0631">
              <a:tabLst>
                <a:tab pos="532161" algn="l"/>
              </a:tabLst>
            </a:pPr>
            <a:r>
              <a:rPr lang="es-AR" sz="2900" dirty="0">
                <a:solidFill>
                  <a:schemeClr val="bg1"/>
                </a:solidFill>
              </a:rPr>
              <a:t>Somos </a:t>
            </a:r>
            <a:r>
              <a:rPr lang="es-AR" sz="2900" b="1" dirty="0">
                <a:solidFill>
                  <a:schemeClr val="bg1"/>
                </a:solidFill>
              </a:rPr>
              <a:t>Prevención Salud</a:t>
            </a:r>
            <a:r>
              <a:rPr lang="es-AR" sz="2900" dirty="0">
                <a:solidFill>
                  <a:schemeClr val="bg1"/>
                </a:solidFill>
              </a:rPr>
              <a:t>, la empresa de medicina prepaga del Grupo </a:t>
            </a:r>
            <a:r>
              <a:rPr lang="es-AR" sz="2900" dirty="0" err="1">
                <a:solidFill>
                  <a:schemeClr val="bg1"/>
                </a:solidFill>
              </a:rPr>
              <a:t>Sancor</a:t>
            </a:r>
            <a:r>
              <a:rPr lang="es-AR" sz="2900" dirty="0">
                <a:solidFill>
                  <a:schemeClr val="bg1"/>
                </a:solidFill>
              </a:rPr>
              <a:t> Seguros, líder en la República Argentina con más de 70 años de trayectoria y creciente expansión nacional e internacional.</a:t>
            </a:r>
          </a:p>
          <a:p>
            <a:pPr defTabSz="1040631">
              <a:tabLst>
                <a:tab pos="532161" algn="l"/>
              </a:tabLst>
            </a:pPr>
            <a:endParaRPr lang="es-AR" sz="2900" dirty="0">
              <a:solidFill>
                <a:schemeClr val="bg1"/>
              </a:solidFill>
            </a:endParaRPr>
          </a:p>
          <a:p>
            <a:pPr defTabSz="1040631">
              <a:tabLst>
                <a:tab pos="532161" algn="l"/>
              </a:tabLst>
            </a:pPr>
            <a:r>
              <a:rPr lang="es-AR" sz="2900" dirty="0">
                <a:solidFill>
                  <a:schemeClr val="bg1"/>
                </a:solidFill>
              </a:rPr>
              <a:t>Nacimos para cuidarte y elevar tu calidad de vida. Ponemos el acento en los afectos, el bienestar, lo saludable, en disfrutar cada instante y también, como nuestro nombre lo indica, en la prevención.</a:t>
            </a:r>
          </a:p>
          <a:p>
            <a:pPr defTabSz="1040631">
              <a:tabLst>
                <a:tab pos="532161" algn="l"/>
              </a:tabLst>
            </a:pPr>
            <a:endParaRPr lang="es-AR" sz="2900" dirty="0">
              <a:solidFill>
                <a:schemeClr val="bg1"/>
              </a:solidFill>
            </a:endParaRPr>
          </a:p>
          <a:p>
            <a:pPr defTabSz="1040631">
              <a:tabLst>
                <a:tab pos="532161" algn="l"/>
              </a:tabLst>
            </a:pPr>
            <a:r>
              <a:rPr lang="es-AR" sz="2900" dirty="0">
                <a:solidFill>
                  <a:schemeClr val="bg1"/>
                </a:solidFill>
              </a:rPr>
              <a:t>Pero por sobre todas las cosas, estamos allí cuando nos necesites, para darte respuestas ágiles con la mejor calidad de atención y un servicio prestacional de excelencia.</a:t>
            </a:r>
          </a:p>
          <a:p>
            <a:endParaRPr lang="es-AR" sz="29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6350684-3D92-4456-994A-A4CA5F00D8F9}"/>
              </a:ext>
            </a:extLst>
          </p:cNvPr>
          <p:cNvSpPr txBox="1"/>
          <p:nvPr/>
        </p:nvSpPr>
        <p:spPr>
          <a:xfrm>
            <a:off x="6306208" y="8262878"/>
            <a:ext cx="994804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40631"/>
            <a:r>
              <a:rPr lang="es-AR" sz="2500" b="1" i="1" dirty="0">
                <a:solidFill>
                  <a:schemeClr val="bg1"/>
                </a:solidFill>
              </a:rPr>
              <a:t>Nos conocemos desde hace mucho tiempo, te cuidamos más que nunca.</a:t>
            </a:r>
          </a:p>
          <a:p>
            <a:endParaRPr lang="es-AR" sz="2500" i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D1B7CC7-0B46-44CF-AEFE-1887C2526762}"/>
              </a:ext>
            </a:extLst>
          </p:cNvPr>
          <p:cNvSpPr txBox="1"/>
          <p:nvPr/>
        </p:nvSpPr>
        <p:spPr>
          <a:xfrm>
            <a:off x="6262886" y="1070045"/>
            <a:ext cx="662151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4000" b="1" dirty="0">
                <a:solidFill>
                  <a:schemeClr val="bg1"/>
                </a:solidFill>
                <a:cs typeface="Arial" panose="020B0604020202020204" pitchFamily="34" charset="0"/>
              </a:rPr>
              <a:t>¿Quiénes somos?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8627121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DD3655AB-C21B-40A2-80AC-44BC3FD721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7279938" cy="97202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C5E890D-6953-4B4F-A5AF-BD2DDA10DE95}"/>
              </a:ext>
            </a:extLst>
          </p:cNvPr>
          <p:cNvSpPr txBox="1"/>
          <p:nvPr/>
        </p:nvSpPr>
        <p:spPr>
          <a:xfrm>
            <a:off x="4275079" y="2477522"/>
            <a:ext cx="1058779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</a:rPr>
              <a:t>Velar por la calidad de vida y la salud de nuestros afiliados, brindando un servicio prestacional de excelencia con el máximo profesionalismo, calidez humana y cercanía permanente.</a:t>
            </a:r>
          </a:p>
          <a:p>
            <a:endParaRPr lang="es-AR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CF45A2A-C4C4-467E-831A-43DB28394772}"/>
              </a:ext>
            </a:extLst>
          </p:cNvPr>
          <p:cNvSpPr txBox="1"/>
          <p:nvPr/>
        </p:nvSpPr>
        <p:spPr>
          <a:xfrm>
            <a:off x="4275079" y="5169755"/>
            <a:ext cx="1100625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800" dirty="0">
                <a:solidFill>
                  <a:schemeClr val="bg1"/>
                </a:solidFill>
              </a:rPr>
              <a:t>Aspiramos a ser una empresa de medicina prepaga que, posicionándose dentro de las líderes del país, se diferencie por brindar un servicio de excelencia, contribuyendo así al bienestar de la comunidad. </a:t>
            </a:r>
          </a:p>
          <a:p>
            <a:endParaRPr lang="es-AR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BDC417-725D-4A12-8B77-61772A133F7E}"/>
              </a:ext>
            </a:extLst>
          </p:cNvPr>
          <p:cNvSpPr txBox="1"/>
          <p:nvPr/>
        </p:nvSpPr>
        <p:spPr>
          <a:xfrm>
            <a:off x="1753403" y="2677852"/>
            <a:ext cx="19949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solidFill>
                  <a:schemeClr val="bg1"/>
                </a:solidFill>
              </a:rPr>
              <a:t>Misión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EDFCF01-A96B-4598-98E9-2FF8D5657901}"/>
              </a:ext>
            </a:extLst>
          </p:cNvPr>
          <p:cNvSpPr txBox="1"/>
          <p:nvPr/>
        </p:nvSpPr>
        <p:spPr>
          <a:xfrm>
            <a:off x="1753403" y="5401157"/>
            <a:ext cx="17018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solidFill>
                  <a:schemeClr val="bg1"/>
                </a:solidFill>
              </a:rPr>
              <a:t>Visión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B4F61E-8310-4562-991F-B04F7830EF06}"/>
              </a:ext>
            </a:extLst>
          </p:cNvPr>
          <p:cNvSpPr/>
          <p:nvPr/>
        </p:nvSpPr>
        <p:spPr>
          <a:xfrm>
            <a:off x="1753402" y="7152414"/>
            <a:ext cx="13701691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CBEB44CD-419F-420F-A762-0024772F17C2}"/>
              </a:ext>
            </a:extLst>
          </p:cNvPr>
          <p:cNvSpPr/>
          <p:nvPr/>
        </p:nvSpPr>
        <p:spPr>
          <a:xfrm>
            <a:off x="1753403" y="4438189"/>
            <a:ext cx="13701692" cy="5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7CC4D569-A315-4718-A79B-7A99DBF283B8}"/>
              </a:ext>
            </a:extLst>
          </p:cNvPr>
          <p:cNvSpPr/>
          <p:nvPr/>
        </p:nvSpPr>
        <p:spPr>
          <a:xfrm>
            <a:off x="1753403" y="1709905"/>
            <a:ext cx="13701693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4575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5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áfico 3">
            <a:extLst>
              <a:ext uri="{FF2B5EF4-FFF2-40B4-BE49-F238E27FC236}">
                <a16:creationId xmlns:a16="http://schemas.microsoft.com/office/drawing/2014/main" id="{F2D2E6C4-E528-44ED-8133-E6D4B55F69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-1"/>
            <a:ext cx="17279938" cy="972026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5B387E06-8CAE-453E-90EB-B150EADF1BF2}"/>
              </a:ext>
            </a:extLst>
          </p:cNvPr>
          <p:cNvSpPr txBox="1"/>
          <p:nvPr/>
        </p:nvSpPr>
        <p:spPr>
          <a:xfrm>
            <a:off x="1036753" y="775534"/>
            <a:ext cx="52512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b="1" dirty="0">
                <a:solidFill>
                  <a:schemeClr val="bg1"/>
                </a:solidFill>
              </a:rPr>
              <a:t>¿Por qué elegirnos?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935FCB7-9CAC-41D0-8037-0805B4B80BCE}"/>
              </a:ext>
            </a:extLst>
          </p:cNvPr>
          <p:cNvSpPr/>
          <p:nvPr/>
        </p:nvSpPr>
        <p:spPr>
          <a:xfrm>
            <a:off x="1212590" y="1844929"/>
            <a:ext cx="14663285" cy="541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8CD6823-8BA3-4862-AA66-FCF0D530E2AC}"/>
              </a:ext>
            </a:extLst>
          </p:cNvPr>
          <p:cNvSpPr/>
          <p:nvPr/>
        </p:nvSpPr>
        <p:spPr>
          <a:xfrm>
            <a:off x="1149526" y="2086123"/>
            <a:ext cx="4699476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AR" sz="3200" b="1" dirty="0">
                <a:solidFill>
                  <a:schemeClr val="bg1"/>
                </a:solidFill>
                <a:cs typeface="Arial" panose="020B0604020202020204" pitchFamily="34" charset="0"/>
              </a:rPr>
              <a:t>Alta calidad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Trabajamos para lograr la excelencia y confiabilidad en los servicios.</a:t>
            </a:r>
          </a:p>
          <a:p>
            <a:endParaRPr lang="es-AR" sz="24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AR" sz="3200" b="1" dirty="0">
                <a:solidFill>
                  <a:schemeClr val="bg1"/>
                </a:solidFill>
                <a:cs typeface="Arial" panose="020B0604020202020204" pitchFamily="34" charset="0"/>
              </a:rPr>
              <a:t>Integridad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Nos desempeñamos con 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valores éticos, transparencia, responsabilidad, lealtad y respeto.</a:t>
            </a:r>
          </a:p>
          <a:p>
            <a:pPr marL="342889" indent="-342889">
              <a:buFont typeface="Arial" panose="020B0604020202020204" pitchFamily="34" charset="0"/>
              <a:buChar char="•"/>
            </a:pPr>
            <a:endParaRPr lang="es-A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AR" sz="3200" b="1" dirty="0">
                <a:solidFill>
                  <a:schemeClr val="bg1"/>
                </a:solidFill>
                <a:cs typeface="Arial" panose="020B0604020202020204" pitchFamily="34" charset="0"/>
              </a:rPr>
              <a:t>Innovación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Como vía para posicionarnos en 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el mercado.</a:t>
            </a:r>
          </a:p>
          <a:p>
            <a:pPr marL="342889" indent="-342889">
              <a:buFont typeface="Arial" panose="020B0604020202020204" pitchFamily="34" charset="0"/>
              <a:buChar char="•"/>
            </a:pPr>
            <a:endParaRPr lang="es-A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AR" sz="3200" b="1" dirty="0">
                <a:solidFill>
                  <a:schemeClr val="bg1"/>
                </a:solidFill>
                <a:cs typeface="Arial" panose="020B0604020202020204" pitchFamily="34" charset="0"/>
              </a:rPr>
              <a:t>Espíritu Emprendedor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Fuerza y dinamismo como ejes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de nuestro accionar.</a:t>
            </a:r>
          </a:p>
          <a:p>
            <a:pPr marL="342889" indent="-342889">
              <a:buFont typeface="Arial" panose="020B0604020202020204" pitchFamily="34" charset="0"/>
              <a:buChar char="•"/>
            </a:pPr>
            <a:endParaRPr lang="es-AR" sz="24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F96EBB7-3C73-41AC-A370-52B519202F69}"/>
              </a:ext>
            </a:extLst>
          </p:cNvPr>
          <p:cNvSpPr txBox="1"/>
          <p:nvPr/>
        </p:nvSpPr>
        <p:spPr>
          <a:xfrm>
            <a:off x="6288021" y="2101889"/>
            <a:ext cx="5205038" cy="72019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AR" sz="3200" b="1" dirty="0">
                <a:solidFill>
                  <a:prstClr val="white"/>
                </a:solidFill>
                <a:cs typeface="Arial" panose="020B0604020202020204" pitchFamily="34" charset="0"/>
              </a:rPr>
              <a:t>Compromiso</a:t>
            </a:r>
          </a:p>
          <a:p>
            <a:pPr lvl="0"/>
            <a:r>
              <a:rPr lang="es-AR" sz="2400" dirty="0">
                <a:solidFill>
                  <a:prstClr val="white"/>
                </a:solidFill>
                <a:cs typeface="Arial" panose="020B0604020202020204" pitchFamily="34" charset="0"/>
              </a:rPr>
              <a:t>Con el desarrollo de nuestra gente, estimulando su autonomía y el trabajo en equipo. También estamos compro-metidos con nuestro cuerpo de venta </a:t>
            </a:r>
          </a:p>
          <a:p>
            <a:pPr lvl="0"/>
            <a:r>
              <a:rPr lang="es-AR" sz="2400" dirty="0">
                <a:solidFill>
                  <a:prstClr val="white"/>
                </a:solidFill>
                <a:cs typeface="Arial" panose="020B0604020202020204" pitchFamily="34" charset="0"/>
              </a:rPr>
              <a:t>y prestadores de salud, generando un vínculo sólido y compartido.</a:t>
            </a:r>
          </a:p>
          <a:p>
            <a:endParaRPr lang="es-AR" sz="30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AR" sz="3200" b="1" dirty="0">
                <a:solidFill>
                  <a:schemeClr val="bg1"/>
                </a:solidFill>
                <a:cs typeface="Arial" panose="020B0604020202020204" pitchFamily="34" charset="0"/>
              </a:rPr>
              <a:t>Practicidad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Nuestro estilo está cimentado en la simpleza, agilidad y flexibilidad de 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los procesos.</a:t>
            </a:r>
          </a:p>
          <a:p>
            <a:pPr marL="342889" indent="-342889">
              <a:buFont typeface="Arial" panose="020B0604020202020204" pitchFamily="34" charset="0"/>
              <a:buChar char="•"/>
            </a:pPr>
            <a:endParaRPr lang="es-A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AR" sz="3200" b="1" dirty="0">
                <a:solidFill>
                  <a:schemeClr val="bg1"/>
                </a:solidFill>
                <a:cs typeface="Arial" panose="020B0604020202020204" pitchFamily="34" charset="0"/>
              </a:rPr>
              <a:t>Actitud de Servicio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Sentimos como propios los problemas del otro.</a:t>
            </a:r>
          </a:p>
          <a:p>
            <a:pPr marL="342889" indent="-342889">
              <a:buFont typeface="Arial" panose="020B0604020202020204" pitchFamily="34" charset="0"/>
              <a:buChar char="•"/>
            </a:pPr>
            <a:endParaRPr lang="es-A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s-AR" sz="2400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3886747-72D1-436F-B6AB-6D31F47C25D6}"/>
              </a:ext>
            </a:extLst>
          </p:cNvPr>
          <p:cNvSpPr txBox="1"/>
          <p:nvPr/>
        </p:nvSpPr>
        <p:spPr>
          <a:xfrm>
            <a:off x="11851041" y="2091201"/>
            <a:ext cx="440320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200" b="1" dirty="0">
                <a:solidFill>
                  <a:schemeClr val="bg1"/>
                </a:solidFill>
                <a:cs typeface="Arial" panose="020B0604020202020204" pitchFamily="34" charset="0"/>
              </a:rPr>
              <a:t>Atención personalizada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Estamos cerca, brindando soluciones concretas.</a:t>
            </a:r>
          </a:p>
          <a:p>
            <a:pPr marL="342889" indent="-342889">
              <a:buFont typeface="Arial" panose="020B0604020202020204" pitchFamily="34" charset="0"/>
              <a:buChar char="•"/>
            </a:pPr>
            <a:endParaRPr lang="es-A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AR" sz="3200" b="1" dirty="0">
                <a:solidFill>
                  <a:schemeClr val="bg1"/>
                </a:solidFill>
                <a:cs typeface="Arial" panose="020B0604020202020204" pitchFamily="34" charset="0"/>
              </a:rPr>
              <a:t>Vocación comercial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Tenemos alma comercial 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que nos impulsa a cuidar a nuestros clientes y crecer permanentemente.</a:t>
            </a:r>
          </a:p>
          <a:p>
            <a:pPr marL="342889" indent="-342889">
              <a:buFont typeface="Arial" panose="020B0604020202020204" pitchFamily="34" charset="0"/>
              <a:buChar char="•"/>
            </a:pPr>
            <a:endParaRPr lang="es-AR" sz="24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r>
              <a:rPr lang="es-AR" sz="3200" b="1" dirty="0">
                <a:solidFill>
                  <a:schemeClr val="bg1"/>
                </a:solidFill>
                <a:cs typeface="Arial" panose="020B0604020202020204" pitchFamily="34" charset="0"/>
              </a:rPr>
              <a:t>Responsabilidad social</a:t>
            </a:r>
          </a:p>
          <a:p>
            <a:r>
              <a:rPr lang="es-AR" sz="2400" dirty="0">
                <a:solidFill>
                  <a:schemeClr val="bg1"/>
                </a:solidFill>
                <a:cs typeface="Arial" panose="020B0604020202020204" pitchFamily="34" charset="0"/>
              </a:rPr>
              <a:t>Fomentamos la construcción de una cultura de la prevención y promoción de la salud en la comunidad.</a:t>
            </a:r>
          </a:p>
          <a:p>
            <a:endParaRPr lang="es-AR" sz="2400" dirty="0"/>
          </a:p>
        </p:txBody>
      </p:sp>
    </p:spTree>
    <p:extLst>
      <p:ext uri="{BB962C8B-B14F-4D97-AF65-F5344CB8AC3E}">
        <p14:creationId xmlns:p14="http://schemas.microsoft.com/office/powerpoint/2010/main" val="314639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5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D331A47-838E-4805-A288-3C798280DB9A}"/>
              </a:ext>
            </a:extLst>
          </p:cNvPr>
          <p:cNvSpPr/>
          <p:nvPr/>
        </p:nvSpPr>
        <p:spPr>
          <a:xfrm>
            <a:off x="794" y="-15568"/>
            <a:ext cx="17279938" cy="1683032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DC5841C-BB6E-498E-BB1B-AD8A630DF337}"/>
              </a:ext>
            </a:extLst>
          </p:cNvPr>
          <p:cNvSpPr txBox="1"/>
          <p:nvPr/>
        </p:nvSpPr>
        <p:spPr>
          <a:xfrm>
            <a:off x="1183850" y="556524"/>
            <a:ext cx="911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cs typeface="Arial" panose="020B0604020202020204" pitchFamily="34" charset="0"/>
              </a:rPr>
              <a:t>Oficinas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08705447-5472-48F1-AEB5-14292014E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63819" y="1073898"/>
            <a:ext cx="3976029" cy="79520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grpSp>
        <p:nvGrpSpPr>
          <p:cNvPr id="8" name="19 Grupo">
            <a:extLst>
              <a:ext uri="{FF2B5EF4-FFF2-40B4-BE49-F238E27FC236}">
                <a16:creationId xmlns:a16="http://schemas.microsoft.com/office/drawing/2014/main" id="{B3FEA352-809C-4658-A1B7-EB041D59BD5E}"/>
              </a:ext>
            </a:extLst>
          </p:cNvPr>
          <p:cNvGrpSpPr/>
          <p:nvPr/>
        </p:nvGrpSpPr>
        <p:grpSpPr>
          <a:xfrm>
            <a:off x="1204499" y="2638910"/>
            <a:ext cx="3005742" cy="6920732"/>
            <a:chOff x="1814329" y="2158317"/>
            <a:chExt cx="2442351" cy="6692039"/>
          </a:xfrm>
          <a:solidFill>
            <a:schemeClr val="bg1">
              <a:alpha val="3000"/>
            </a:schemeClr>
          </a:solidFill>
        </p:grpSpPr>
        <p:sp>
          <p:nvSpPr>
            <p:cNvPr id="10" name="12 CuadroTexto">
              <a:extLst>
                <a:ext uri="{FF2B5EF4-FFF2-40B4-BE49-F238E27FC236}">
                  <a16:creationId xmlns:a16="http://schemas.microsoft.com/office/drawing/2014/main" id="{CDF7161C-F5A4-49E0-9FFA-08E51241979D}"/>
                </a:ext>
              </a:extLst>
            </p:cNvPr>
            <p:cNvSpPr txBox="1"/>
            <p:nvPr/>
          </p:nvSpPr>
          <p:spPr>
            <a:xfrm>
              <a:off x="2070444" y="2158317"/>
              <a:ext cx="2186236" cy="6692039"/>
            </a:xfrm>
            <a:prstGeom prst="rect">
              <a:avLst/>
            </a:prstGeom>
            <a:grpFill/>
          </p:spPr>
          <p:txBody>
            <a:bodyPr wrap="square" lIns="0" tIns="36000" rIns="0" bIns="36000" rtlCol="0">
              <a:spAutoFit/>
            </a:bodyPr>
            <a:lstStyle/>
            <a:p>
              <a:pPr defTabSz="684327"/>
              <a:r>
                <a:rPr lang="es-ES_tradnl" sz="1700" b="1" dirty="0">
                  <a:solidFill>
                    <a:srgbClr val="FF0068"/>
                  </a:solidFill>
                  <a:cs typeface="Tahoma" pitchFamily="34" charset="0"/>
                </a:rPr>
                <a:t>Casa Central</a:t>
              </a:r>
            </a:p>
            <a:p>
              <a:pPr defTabSz="684327"/>
              <a:r>
                <a:rPr lang="es-ES_tradnl" sz="1500" b="1" dirty="0">
                  <a:solidFill>
                    <a:prstClr val="white">
                      <a:lumMod val="50000"/>
                    </a:prstClr>
                  </a:solidFill>
                  <a:cs typeface="Tahoma" pitchFamily="34" charset="0"/>
                </a:rPr>
                <a:t>Sunchales</a:t>
              </a:r>
              <a:r>
                <a:rPr lang="es-ES_tradnl" sz="1500" dirty="0">
                  <a:solidFill>
                    <a:prstClr val="white">
                      <a:lumMod val="50000"/>
                    </a:prstClr>
                  </a:solidFill>
                  <a:cs typeface="Tahoma" pitchFamily="34" charset="0"/>
                </a:rPr>
                <a:t> (Santa Fe)</a:t>
              </a:r>
            </a:p>
            <a:p>
              <a:pPr defTabSz="684327"/>
              <a:endPara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endParaRPr>
            </a:p>
            <a:p>
              <a:pPr defTabSz="684327"/>
              <a:r>
                <a:rPr lang="es-ES" sz="1700" b="1" dirty="0">
                  <a:solidFill>
                    <a:srgbClr val="FF0068"/>
                  </a:solidFill>
                  <a:cs typeface="Tahoma" pitchFamily="34" charset="0"/>
                </a:rPr>
                <a:t>Oficinas exclusivas</a:t>
              </a:r>
            </a:p>
            <a:p>
              <a:r>
                <a:rPr lang="es-E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Luque</a:t>
              </a:r>
              <a:r>
                <a:rPr lang="es-E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(Córdoba)</a:t>
              </a:r>
            </a:p>
            <a:p>
              <a:r>
                <a:rPr lang="es-E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Córdoba</a:t>
              </a:r>
              <a:r>
                <a:rPr lang="es-E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(Córdoba)</a:t>
              </a:r>
            </a:p>
            <a:p>
              <a:r>
                <a:rPr lang="es-E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Mendoza</a:t>
              </a:r>
              <a:r>
                <a:rPr lang="es-E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(Mendoza)</a:t>
              </a:r>
            </a:p>
            <a:p>
              <a:r>
                <a:rPr lang="es-E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Santa Fe </a:t>
              </a:r>
              <a:r>
                <a:rPr lang="es-E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(Santa Fe)</a:t>
              </a:r>
            </a:p>
            <a:p>
              <a:r>
                <a:rPr lang="es-E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Río Cuarto </a:t>
              </a:r>
              <a:r>
                <a:rPr lang="es-E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(Río Cuarto)</a:t>
              </a:r>
            </a:p>
            <a:p>
              <a:r>
                <a:rPr lang="es-E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Santiago del Estero </a:t>
              </a:r>
              <a:r>
                <a:rPr lang="es-E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(S. del Estero)</a:t>
              </a:r>
            </a:p>
            <a:p>
              <a:endParaRPr lang="es-ES" sz="1400" b="1" dirty="0">
                <a:solidFill>
                  <a:srgbClr val="FC1368"/>
                </a:solidFill>
                <a:cs typeface="Arial" panose="020B0604020202020204" pitchFamily="34" charset="0"/>
              </a:endParaRPr>
            </a:p>
            <a:p>
              <a:r>
                <a:rPr lang="es-ES" sz="1700" b="1" dirty="0">
                  <a:solidFill>
                    <a:srgbClr val="FC1368"/>
                  </a:solidFill>
                  <a:cs typeface="Arial" panose="020B0604020202020204" pitchFamily="34" charset="0"/>
                </a:rPr>
                <a:t>Sucursales</a:t>
              </a:r>
            </a:p>
            <a:p>
              <a:r>
                <a:rPr lang="es-E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C.A.B.A.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(Bs. As.)</a:t>
              </a:r>
            </a:p>
            <a:p>
              <a:r>
                <a:rPr lang="es-E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C. Rivadavia 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(Chubut)</a:t>
              </a:r>
            </a:p>
            <a:p>
              <a:r>
                <a:rPr lang="es-ES" sz="14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Ushuaia</a:t>
              </a:r>
              <a:r>
                <a:rPr lang="es-ES" sz="14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(T. del Fuego)</a:t>
              </a:r>
            </a:p>
            <a:p>
              <a:endParaRPr lang="es-ES" sz="1400" dirty="0">
                <a:solidFill>
                  <a:srgbClr val="FC1368"/>
                </a:solidFill>
                <a:cs typeface="Arial" panose="020B0604020202020204" pitchFamily="34" charset="0"/>
              </a:endParaRPr>
            </a:p>
            <a:p>
              <a:r>
                <a:rPr lang="es-ES" sz="1700" b="1" dirty="0">
                  <a:solidFill>
                    <a:srgbClr val="FC1368"/>
                  </a:solidFill>
                  <a:cs typeface="Arial" panose="020B0604020202020204" pitchFamily="34" charset="0"/>
                </a:rPr>
                <a:t>Sedes</a:t>
              </a:r>
            </a:p>
            <a:p>
              <a:r>
                <a:rPr lang="es-E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Gral. Roca </a:t>
              </a:r>
              <a:r>
                <a:rPr lang="es-E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(R. Negro)</a:t>
              </a:r>
            </a:p>
            <a:p>
              <a:r>
                <a:rPr lang="es-E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Rosario</a:t>
              </a:r>
              <a:r>
                <a:rPr lang="es-E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(Santa Fe)</a:t>
              </a:r>
            </a:p>
            <a:p>
              <a:endParaRPr lang="es-ES" sz="1400" dirty="0">
                <a:solidFill>
                  <a:srgbClr val="FC1368"/>
                </a:solidFill>
                <a:cs typeface="Arial" panose="020B0604020202020204" pitchFamily="34" charset="0"/>
              </a:endParaRPr>
            </a:p>
            <a:p>
              <a:r>
                <a:rPr lang="en-US" sz="1700" b="1" dirty="0" err="1">
                  <a:solidFill>
                    <a:srgbClr val="FC1368"/>
                  </a:solidFill>
                  <a:cs typeface="Arial" panose="020B0604020202020204" pitchFamily="34" charset="0"/>
                </a:rPr>
                <a:t>Delegaciones</a:t>
              </a:r>
              <a:endParaRPr lang="en-US" sz="1700" b="1" dirty="0">
                <a:solidFill>
                  <a:srgbClr val="FC1368"/>
                </a:solidFill>
                <a:cs typeface="Arial" panose="020B0604020202020204" pitchFamily="34" charset="0"/>
              </a:endParaRPr>
            </a:p>
            <a:p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Bahía Blanca  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(Bs. As.)</a:t>
              </a:r>
            </a:p>
            <a:p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Mar del Plata 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(Bs. As.)</a:t>
              </a:r>
            </a:p>
            <a:p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Resistencia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(Chaco)</a:t>
              </a:r>
            </a:p>
            <a:p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Río Cuarto 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(Córdoba)</a:t>
              </a:r>
              <a:b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</a:br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Concordia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(Entre Ríos)</a:t>
              </a:r>
            </a:p>
            <a:p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Santa Rosa 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(La Pampa)</a:t>
              </a:r>
            </a:p>
            <a:p>
              <a:r>
                <a:rPr lang="en-US" sz="1500" b="1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Tucumán</a:t>
              </a:r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cs typeface="Arial" panose="020B0604020202020204" pitchFamily="34" charset="0"/>
                </a:rPr>
                <a:t> (Tucumán)</a:t>
              </a:r>
            </a:p>
            <a:p>
              <a:pPr defTabSz="684327"/>
              <a:endParaRPr lang="es-ES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endParaRPr>
            </a:p>
          </p:txBody>
        </p:sp>
        <p:pic>
          <p:nvPicPr>
            <p:cNvPr id="16" name="27 Imagen">
              <a:extLst>
                <a:ext uri="{FF2B5EF4-FFF2-40B4-BE49-F238E27FC236}">
                  <a16:creationId xmlns:a16="http://schemas.microsoft.com/office/drawing/2014/main" id="{91680B41-7184-4B9D-8CB3-8E2E22479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985" y="2175181"/>
              <a:ext cx="213573" cy="288000"/>
            </a:xfrm>
            <a:prstGeom prst="rect">
              <a:avLst/>
            </a:prstGeom>
            <a:grpFill/>
          </p:spPr>
        </p:pic>
        <p:pic>
          <p:nvPicPr>
            <p:cNvPr id="17" name="28 Imagen">
              <a:extLst>
                <a:ext uri="{FF2B5EF4-FFF2-40B4-BE49-F238E27FC236}">
                  <a16:creationId xmlns:a16="http://schemas.microsoft.com/office/drawing/2014/main" id="{2003D90E-BA45-43BC-90E9-F75CB13FE8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7677" y="2848584"/>
              <a:ext cx="214228" cy="288000"/>
            </a:xfrm>
            <a:prstGeom prst="rect">
              <a:avLst/>
            </a:prstGeom>
            <a:grpFill/>
          </p:spPr>
        </p:pic>
        <p:pic>
          <p:nvPicPr>
            <p:cNvPr id="18" name="29 Imagen">
              <a:extLst>
                <a:ext uri="{FF2B5EF4-FFF2-40B4-BE49-F238E27FC236}">
                  <a16:creationId xmlns:a16="http://schemas.microsoft.com/office/drawing/2014/main" id="{A2A2D170-5FF2-4693-B973-B97DFBEFF61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30" y="4634133"/>
              <a:ext cx="214228" cy="288000"/>
            </a:xfrm>
            <a:prstGeom prst="rect">
              <a:avLst/>
            </a:prstGeom>
            <a:grpFill/>
          </p:spPr>
        </p:pic>
        <p:pic>
          <p:nvPicPr>
            <p:cNvPr id="19" name="30 Imagen">
              <a:extLst>
                <a:ext uri="{FF2B5EF4-FFF2-40B4-BE49-F238E27FC236}">
                  <a16:creationId xmlns:a16="http://schemas.microsoft.com/office/drawing/2014/main" id="{E2025D0B-AFB4-4FD4-AAB9-DC631DA9B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4329" y="5733852"/>
              <a:ext cx="214228" cy="288000"/>
            </a:xfrm>
            <a:prstGeom prst="rect">
              <a:avLst/>
            </a:prstGeom>
            <a:grpFill/>
          </p:spPr>
        </p:pic>
      </p:grpSp>
      <p:sp>
        <p:nvSpPr>
          <p:cNvPr id="27" name="50 Elipse">
            <a:extLst>
              <a:ext uri="{FF2B5EF4-FFF2-40B4-BE49-F238E27FC236}">
                <a16:creationId xmlns:a16="http://schemas.microsoft.com/office/drawing/2014/main" id="{7B5E9537-0538-493B-909C-850960E4DBE7}"/>
              </a:ext>
            </a:extLst>
          </p:cNvPr>
          <p:cNvSpPr>
            <a:spLocks noChangeAspect="1"/>
          </p:cNvSpPr>
          <p:nvPr/>
        </p:nvSpPr>
        <p:spPr>
          <a:xfrm>
            <a:off x="7435894" y="2715205"/>
            <a:ext cx="180143" cy="180131"/>
          </a:xfrm>
          <a:prstGeom prst="ellipse">
            <a:avLst/>
          </a:prstGeom>
          <a:solidFill>
            <a:srgbClr val="C5539C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28" name="12 CuadroTexto">
            <a:extLst>
              <a:ext uri="{FF2B5EF4-FFF2-40B4-BE49-F238E27FC236}">
                <a16:creationId xmlns:a16="http://schemas.microsoft.com/office/drawing/2014/main" id="{8736B1AD-AEE1-43AD-AA31-1B5FF8920553}"/>
              </a:ext>
            </a:extLst>
          </p:cNvPr>
          <p:cNvSpPr txBox="1"/>
          <p:nvPr/>
        </p:nvSpPr>
        <p:spPr>
          <a:xfrm>
            <a:off x="4832069" y="2656350"/>
            <a:ext cx="2525493" cy="5874291"/>
          </a:xfrm>
          <a:prstGeom prst="rect">
            <a:avLst/>
          </a:prstGeom>
          <a:solidFill>
            <a:schemeClr val="bg1">
              <a:alpha val="3000"/>
            </a:schemeClr>
          </a:solidFill>
        </p:spPr>
        <p:txBody>
          <a:bodyPr wrap="square" lIns="0" tIns="36000" rIns="0" bIns="36000" rtlCol="0">
            <a:spAutoFit/>
          </a:bodyPr>
          <a:lstStyle/>
          <a:p>
            <a:pPr defTabSz="684327"/>
            <a:r>
              <a:rPr lang="es-ES_tradnl" sz="1700" b="1" dirty="0">
                <a:solidFill>
                  <a:srgbClr val="FF0068"/>
                </a:solidFill>
                <a:cs typeface="Tahoma" pitchFamily="34" charset="0"/>
              </a:rPr>
              <a:t>Oficinas comerciales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Azul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(Bs. As.)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Corrientes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(Corrientes)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El Calafate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(Santa Cruz)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Ituzaingó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(Bs. As.)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La Plata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(Bs. As.)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Lincoln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(Bs. As.)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Luque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(Córdoba)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Marcos Paz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(Bs. As.)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Neuquén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(Neuquén)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Paraná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(E. Ríos)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Pilar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(Bs. As.)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Posadas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(Misiones)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Salta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(Salta)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S.C. de Bariloche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(R. Negro)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San Francisco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(Córdoba)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San Isidro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(Bs. As.)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San Juan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(San Juan)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San Luis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(San Luis)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San Rafael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(Mendoza)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Temperley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(Bs. As.)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Trelew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(Chubut)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Villa María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(Córdoba)</a:t>
            </a:r>
          </a:p>
          <a:p>
            <a:pPr defTabSz="684327"/>
            <a:r>
              <a:rPr lang="es-ES_tradnl" sz="1500" b="1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Yerba Buena </a:t>
            </a:r>
            <a:r>
              <a:rPr lang="es-ES_tradnl" sz="1500" dirty="0">
                <a:solidFill>
                  <a:prstClr val="white">
                    <a:lumMod val="50000"/>
                  </a:prstClr>
                </a:solidFill>
                <a:cs typeface="Tahoma" pitchFamily="34" charset="0"/>
              </a:rPr>
              <a:t>(Tucumán)</a:t>
            </a:r>
          </a:p>
          <a:p>
            <a:pPr defTabSz="684327"/>
            <a:endParaRPr lang="es-ES" sz="1500" dirty="0">
              <a:solidFill>
                <a:prstClr val="white">
                  <a:lumMod val="50000"/>
                </a:prstClr>
              </a:solidFill>
              <a:cs typeface="Tahoma" pitchFamily="34" charset="0"/>
            </a:endParaRPr>
          </a:p>
        </p:txBody>
      </p:sp>
      <p:sp>
        <p:nvSpPr>
          <p:cNvPr id="29" name="12 CuadroTexto">
            <a:extLst>
              <a:ext uri="{FF2B5EF4-FFF2-40B4-BE49-F238E27FC236}">
                <a16:creationId xmlns:a16="http://schemas.microsoft.com/office/drawing/2014/main" id="{7AB981FF-26B1-4D5D-9D65-0D86A0482987}"/>
              </a:ext>
            </a:extLst>
          </p:cNvPr>
          <p:cNvSpPr txBox="1"/>
          <p:nvPr/>
        </p:nvSpPr>
        <p:spPr>
          <a:xfrm>
            <a:off x="7702522" y="2656420"/>
            <a:ext cx="2525493" cy="1349976"/>
          </a:xfrm>
          <a:prstGeom prst="rect">
            <a:avLst/>
          </a:prstGeom>
          <a:solidFill>
            <a:schemeClr val="bg1">
              <a:alpha val="3000"/>
            </a:schemeClr>
          </a:solidFill>
        </p:spPr>
        <p:txBody>
          <a:bodyPr wrap="square" lIns="0" tIns="36000" rIns="0" bIns="36000" rtlCol="0">
            <a:spAutoFit/>
          </a:bodyPr>
          <a:lstStyle/>
          <a:p>
            <a:pPr defTabSz="684327"/>
            <a:r>
              <a:rPr lang="es-AR" sz="1700" b="1" dirty="0">
                <a:solidFill>
                  <a:srgbClr val="FF0068"/>
                </a:solidFill>
                <a:cs typeface="Tahoma" pitchFamily="34" charset="0"/>
              </a:rPr>
              <a:t>Oficinas </a:t>
            </a:r>
          </a:p>
          <a:p>
            <a:pPr defTabSz="684327"/>
            <a:r>
              <a:rPr lang="es-AR" sz="1700" b="1" dirty="0">
                <a:solidFill>
                  <a:srgbClr val="FF0068"/>
                </a:solidFill>
                <a:cs typeface="Tahoma" pitchFamily="34" charset="0"/>
              </a:rPr>
              <a:t>Productores Asesores </a:t>
            </a:r>
          </a:p>
          <a:p>
            <a:pPr defTabSz="684327"/>
            <a:r>
              <a:rPr lang="es-AR" sz="1700" b="1" dirty="0">
                <a:solidFill>
                  <a:srgbClr val="FF0068"/>
                </a:solidFill>
                <a:cs typeface="Tahoma" pitchFamily="34" charset="0"/>
              </a:rPr>
              <a:t>en todo el país</a:t>
            </a:r>
          </a:p>
          <a:p>
            <a:pPr defTabSz="684327"/>
            <a:endParaRPr lang="es-AR" sz="1700" b="1" dirty="0">
              <a:solidFill>
                <a:srgbClr val="FF0068"/>
              </a:solidFill>
              <a:cs typeface="Tahoma" pitchFamily="34" charset="0"/>
            </a:endParaRPr>
          </a:p>
          <a:p>
            <a:pPr defTabSz="684327"/>
            <a:endParaRPr lang="es-ES" sz="1500" dirty="0">
              <a:solidFill>
                <a:prstClr val="white">
                  <a:lumMod val="50000"/>
                </a:prstClr>
              </a:solidFill>
              <a:cs typeface="Tahoma" pitchFamily="34" charset="0"/>
            </a:endParaRPr>
          </a:p>
        </p:txBody>
      </p:sp>
      <p:pic>
        <p:nvPicPr>
          <p:cNvPr id="30" name="30 Imagen">
            <a:extLst>
              <a:ext uri="{FF2B5EF4-FFF2-40B4-BE49-F238E27FC236}">
                <a16:creationId xmlns:a16="http://schemas.microsoft.com/office/drawing/2014/main" id="{98D7B6AE-5C2B-479E-B833-08F6F88F0D1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795" y="7254850"/>
            <a:ext cx="263645" cy="297842"/>
          </a:xfrm>
          <a:prstGeom prst="rect">
            <a:avLst/>
          </a:prstGeom>
          <a:solidFill>
            <a:schemeClr val="bg1">
              <a:alpha val="3000"/>
            </a:schemeClr>
          </a:solidFill>
        </p:spPr>
      </p:pic>
      <p:pic>
        <p:nvPicPr>
          <p:cNvPr id="31" name="27 Imagen">
            <a:extLst>
              <a:ext uri="{FF2B5EF4-FFF2-40B4-BE49-F238E27FC236}">
                <a16:creationId xmlns:a16="http://schemas.microsoft.com/office/drawing/2014/main" id="{3FC01BAA-9DA1-4B5A-81DB-DC6F7250618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897" y="2723630"/>
            <a:ext cx="262839" cy="297842"/>
          </a:xfrm>
          <a:prstGeom prst="rect">
            <a:avLst/>
          </a:prstGeom>
          <a:solidFill>
            <a:schemeClr val="bg1">
              <a:alpha val="3000"/>
            </a:schemeClr>
          </a:solidFill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AFA9676B-06CC-437A-9D5B-2782C1AAA008}"/>
              </a:ext>
            </a:extLst>
          </p:cNvPr>
          <p:cNvSpPr txBox="1"/>
          <p:nvPr/>
        </p:nvSpPr>
        <p:spPr>
          <a:xfrm>
            <a:off x="1170915" y="1883101"/>
            <a:ext cx="913824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800" b="1" i="1" dirty="0">
                <a:solidFill>
                  <a:srgbClr val="FF0068"/>
                </a:solidFill>
                <a:cs typeface="Arial" panose="020B0604020202020204" pitchFamily="34" charset="0"/>
              </a:rPr>
              <a:t>Estamos en cada punto del país</a:t>
            </a:r>
          </a:p>
          <a:p>
            <a:endParaRPr lang="es-AR" dirty="0"/>
          </a:p>
        </p:txBody>
      </p:sp>
      <p:pic>
        <p:nvPicPr>
          <p:cNvPr id="6" name="Gráfico 5">
            <a:extLst>
              <a:ext uri="{FF2B5EF4-FFF2-40B4-BE49-F238E27FC236}">
                <a16:creationId xmlns:a16="http://schemas.microsoft.com/office/drawing/2014/main" id="{8D45D905-FAA4-42CB-98DD-335D1BCB776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l="79347" t="28799" r="8795" b="15983"/>
          <a:stretch/>
        </p:blipFill>
        <p:spPr>
          <a:xfrm>
            <a:off x="13711140" y="1386536"/>
            <a:ext cx="3079136" cy="8065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71912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99475A7-EB66-4081-B844-6590FF10EEA4}"/>
              </a:ext>
            </a:extLst>
          </p:cNvPr>
          <p:cNvSpPr/>
          <p:nvPr/>
        </p:nvSpPr>
        <p:spPr>
          <a:xfrm>
            <a:off x="794" y="-15568"/>
            <a:ext cx="17279938" cy="1683032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79251214-3BB3-440B-BEC4-3520BBADCAEB}"/>
              </a:ext>
            </a:extLst>
          </p:cNvPr>
          <p:cNvSpPr txBox="1"/>
          <p:nvPr/>
        </p:nvSpPr>
        <p:spPr>
          <a:xfrm>
            <a:off x="910106" y="4313646"/>
            <a:ext cx="945787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033402"/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Contamos con una variedad de Planes Médicos pensados para adaptarse a </a:t>
            </a:r>
          </a:p>
          <a:p>
            <a:pPr defTabSz="1033402"/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las exigencias, expectativas y posibilidades económicas de cada afiliado. </a:t>
            </a:r>
          </a:p>
          <a:p>
            <a:pPr defTabSz="1033402"/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Nuestras coberturas, de alcance nacional, fueron especialmente desarrolladas para satisfacer todas las necesidades de una persona en materia de salud.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D6DF4E73-11E0-455F-845B-5FE9AB989B83}"/>
              </a:ext>
            </a:extLst>
          </p:cNvPr>
          <p:cNvSpPr txBox="1"/>
          <p:nvPr/>
        </p:nvSpPr>
        <p:spPr>
          <a:xfrm>
            <a:off x="1183850" y="556524"/>
            <a:ext cx="911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cs typeface="Arial" panose="020B0604020202020204" pitchFamily="34" charset="0"/>
              </a:rPr>
              <a:t>Nuestros planes médicos</a:t>
            </a:r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611AF576-2163-4CD7-BBCC-D7E93C2BDE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94236" y="970705"/>
            <a:ext cx="6549303" cy="749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1258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ángulo 16">
            <a:extLst>
              <a:ext uri="{FF2B5EF4-FFF2-40B4-BE49-F238E27FC236}">
                <a16:creationId xmlns:a16="http://schemas.microsoft.com/office/drawing/2014/main" id="{F99475A7-EB66-4081-B844-6590FF10EEA4}"/>
              </a:ext>
            </a:extLst>
          </p:cNvPr>
          <p:cNvSpPr/>
          <p:nvPr/>
        </p:nvSpPr>
        <p:spPr>
          <a:xfrm>
            <a:off x="794" y="-15568"/>
            <a:ext cx="17279938" cy="1683032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1E48EFA6-D96C-47A6-956B-60AFFC0F9A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6450" y="1861038"/>
            <a:ext cx="3214257" cy="834080"/>
          </a:xfrm>
          <a:prstGeom prst="rect">
            <a:avLst/>
          </a:prstGeom>
        </p:spPr>
      </p:pic>
      <p:pic>
        <p:nvPicPr>
          <p:cNvPr id="8" name="Gráfico 7">
            <a:extLst>
              <a:ext uri="{FF2B5EF4-FFF2-40B4-BE49-F238E27FC236}">
                <a16:creationId xmlns:a16="http://schemas.microsoft.com/office/drawing/2014/main" id="{57F7EF4E-6B3C-4ABD-9785-74885175A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64743" y="1784466"/>
            <a:ext cx="3356664" cy="854424"/>
          </a:xfrm>
          <a:prstGeom prst="rect">
            <a:avLst/>
          </a:prstGeom>
        </p:spPr>
      </p:pic>
      <p:pic>
        <p:nvPicPr>
          <p:cNvPr id="9" name="Gráfico 8">
            <a:extLst>
              <a:ext uri="{FF2B5EF4-FFF2-40B4-BE49-F238E27FC236}">
                <a16:creationId xmlns:a16="http://schemas.microsoft.com/office/drawing/2014/main" id="{2863FA5F-5DF4-4778-B1B8-F1B933C7D3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074400" y="1725365"/>
            <a:ext cx="3397349" cy="834080"/>
          </a:xfrm>
          <a:prstGeom prst="rect">
            <a:avLst/>
          </a:prstGeom>
        </p:spPr>
      </p:pic>
      <p:pic>
        <p:nvPicPr>
          <p:cNvPr id="10" name="Gráfico 9">
            <a:extLst>
              <a:ext uri="{FF2B5EF4-FFF2-40B4-BE49-F238E27FC236}">
                <a16:creationId xmlns:a16="http://schemas.microsoft.com/office/drawing/2014/main" id="{8CF49A74-59A9-417E-8211-23E6750710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0481" y="5789239"/>
            <a:ext cx="3356661" cy="83408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6DF4E73-11E0-455F-845B-5FE9AB989B83}"/>
              </a:ext>
            </a:extLst>
          </p:cNvPr>
          <p:cNvSpPr txBox="1"/>
          <p:nvPr/>
        </p:nvSpPr>
        <p:spPr>
          <a:xfrm>
            <a:off x="1183849" y="556524"/>
            <a:ext cx="128560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cs typeface="Arial" panose="020B0604020202020204" pitchFamily="34" charset="0"/>
              </a:rPr>
              <a:t>Nuestros planes médicos | principales prestaciones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9251214-3BB3-440B-BEC4-3520BBADCAEB}"/>
              </a:ext>
            </a:extLst>
          </p:cNvPr>
          <p:cNvSpPr txBox="1"/>
          <p:nvPr/>
        </p:nvSpPr>
        <p:spPr>
          <a:xfrm>
            <a:off x="301409" y="2862042"/>
            <a:ext cx="5159591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Cobertura esencial a un precio conveniente.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Cartilla es cerrada, </a:t>
            </a:r>
            <a:r>
              <a:rPr lang="es-ES" sz="23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tenés</a:t>
            </a: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que recurrir a los prestadores que allí se indican.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100% de cobertura en prótesis nacionales.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Servicio de Consultorio médico virtual.</a:t>
            </a:r>
            <a:endParaRPr lang="es-AR" sz="2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79251214-3BB3-440B-BEC4-3520BBADCAEB}"/>
              </a:ext>
            </a:extLst>
          </p:cNvPr>
          <p:cNvSpPr txBox="1"/>
          <p:nvPr/>
        </p:nvSpPr>
        <p:spPr>
          <a:xfrm>
            <a:off x="5565075" y="2794515"/>
            <a:ext cx="5306125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Cartilla abierta con reintegros.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Habitaciones individuales.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40% de cobertura en farmacias,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50% de cobertura en prótesis importadas y 100% en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Vacunas para alergias.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Lentes de contacto.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Programas preventivos.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Mayor cobertura odontológica.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Indemnización en gastos médicos.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Asistencia al viajero en países limítrofes.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9251214-3BB3-440B-BEC4-3520BBADCAEB}"/>
              </a:ext>
            </a:extLst>
          </p:cNvPr>
          <p:cNvSpPr txBox="1"/>
          <p:nvPr/>
        </p:nvSpPr>
        <p:spPr>
          <a:xfrm>
            <a:off x="11074400" y="2761466"/>
            <a:ext cx="599440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Cartilla de prestadores de mayor prestigio a nivel nacional.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Amplio vademécum.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Reintegros superadores.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Cobertura superior en óptica y odontología.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75% de cobertura en prótesis importadas.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100% de cobertura en prótesis nacionales.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100% de cobertura en cirugía refractiva.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Cobertura superadora en </a:t>
            </a:r>
            <a:r>
              <a:rPr lang="es-AR" sz="23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fisio</a:t>
            </a: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-kinesiología.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Cobertura a nivel nacional y en países limítrofes.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9251214-3BB3-440B-BEC4-3520BBADCAEB}"/>
              </a:ext>
            </a:extLst>
          </p:cNvPr>
          <p:cNvSpPr txBox="1"/>
          <p:nvPr/>
        </p:nvSpPr>
        <p:spPr>
          <a:xfrm>
            <a:off x="487551" y="6734055"/>
            <a:ext cx="74118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Cobertura en cirugías estéticas y refractiva.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Reintegros superadores.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AR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Habitación VIP.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Mayor cobertura en </a:t>
            </a:r>
            <a:r>
              <a:rPr lang="es-ES" sz="2300" dirty="0" err="1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flebología</a:t>
            </a: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y óptica.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Implantes y prótesis odontológicas con mayor cobertura.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100% de cobertura en prótesis importadas.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Chequeo médico integral.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Ecografía 3D, 4D o 5D.</a:t>
            </a:r>
            <a:endParaRPr lang="es-AR" sz="2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79251214-3BB3-440B-BEC4-3520BBADCAEB}"/>
              </a:ext>
            </a:extLst>
          </p:cNvPr>
          <p:cNvSpPr txBox="1"/>
          <p:nvPr/>
        </p:nvSpPr>
        <p:spPr>
          <a:xfrm>
            <a:off x="6096078" y="6858993"/>
            <a:ext cx="741185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50% de cobertura en vademécum.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Servicio de asistencia al viajero nacional </a:t>
            </a:r>
          </a:p>
          <a:p>
            <a:pPr marL="342900" indent="-342900" defTabSz="1033402">
              <a:buFont typeface="Wingdings" panose="05000000000000000000" pitchFamily="2" charset="2"/>
              <a:buChar char="§"/>
            </a:pPr>
            <a:r>
              <a:rPr lang="es-ES" sz="23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e internacional.</a:t>
            </a:r>
            <a:endParaRPr lang="es-AR" sz="23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7915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uadroTexto 20">
            <a:extLst>
              <a:ext uri="{FF2B5EF4-FFF2-40B4-BE49-F238E27FC236}">
                <a16:creationId xmlns:a16="http://schemas.microsoft.com/office/drawing/2014/main" id="{556ED3B3-C873-4393-8E3C-9CB9CC5A882A}"/>
              </a:ext>
            </a:extLst>
          </p:cNvPr>
          <p:cNvSpPr txBox="1"/>
          <p:nvPr/>
        </p:nvSpPr>
        <p:spPr>
          <a:xfrm>
            <a:off x="1769477" y="7769266"/>
            <a:ext cx="2562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0">
              <a:defRPr/>
            </a:pPr>
            <a:r>
              <a:rPr lang="es-ES" sz="2800" b="1" dirty="0">
                <a:solidFill>
                  <a:srgbClr val="FF0068"/>
                </a:solidFill>
              </a:rPr>
              <a:t>CLÍNICAS </a:t>
            </a:r>
          </a:p>
          <a:p>
            <a:pPr algn="ctr" defTabSz="914370">
              <a:defRPr/>
            </a:pPr>
            <a:r>
              <a:rPr lang="es-ES" sz="2800" b="1" dirty="0">
                <a:solidFill>
                  <a:srgbClr val="FF0068"/>
                </a:solidFill>
              </a:rPr>
              <a:t>Y SANATORIOS</a:t>
            </a:r>
            <a:endParaRPr lang="es-AR" sz="2800" b="1" dirty="0">
              <a:solidFill>
                <a:srgbClr val="FF0068"/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BBB6C632-33D7-4E6A-AA3F-F25CDDFA238E}"/>
              </a:ext>
            </a:extLst>
          </p:cNvPr>
          <p:cNvSpPr txBox="1"/>
          <p:nvPr/>
        </p:nvSpPr>
        <p:spPr>
          <a:xfrm>
            <a:off x="1183850" y="2164912"/>
            <a:ext cx="1296395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0">
              <a:defRPr/>
            </a:pPr>
            <a:r>
              <a:rPr lang="es-ES" sz="3200" kern="0" dirty="0">
                <a:solidFill>
                  <a:srgbClr val="FF0068"/>
                </a:solidFill>
                <a:cs typeface="Arial" panose="020B0604020202020204" pitchFamily="34" charset="0"/>
              </a:rPr>
              <a:t>Estamos presentes en </a:t>
            </a:r>
            <a:r>
              <a:rPr lang="es-ES" sz="4000" b="1" kern="0" dirty="0">
                <a:solidFill>
                  <a:srgbClr val="FF0068"/>
                </a:solidFill>
                <a:cs typeface="Arial" panose="020B0604020202020204" pitchFamily="34" charset="0"/>
              </a:rPr>
              <a:t>todo el país </a:t>
            </a:r>
            <a:endParaRPr lang="es-ES" sz="3200" b="1" kern="0" dirty="0">
              <a:solidFill>
                <a:srgbClr val="FF0068"/>
              </a:solidFill>
              <a:cs typeface="Arial" panose="020B0604020202020204" pitchFamily="34" charset="0"/>
            </a:endParaRPr>
          </a:p>
          <a:p>
            <a:pPr algn="ctr" defTabSz="914370">
              <a:defRPr/>
            </a:pPr>
            <a:r>
              <a:rPr lang="es-ES" sz="3200" kern="0" dirty="0">
                <a:solidFill>
                  <a:srgbClr val="FF0068"/>
                </a:solidFill>
                <a:cs typeface="Arial" panose="020B0604020202020204" pitchFamily="34" charset="0"/>
              </a:rPr>
              <a:t>y contamos con un </a:t>
            </a:r>
            <a:r>
              <a:rPr lang="es-ES" sz="4000" b="1" kern="0" dirty="0">
                <a:solidFill>
                  <a:srgbClr val="FF0068"/>
                </a:solidFill>
                <a:cs typeface="Arial" panose="020B0604020202020204" pitchFamily="34" charset="0"/>
              </a:rPr>
              <a:t>servicio prestacional de excelencia</a:t>
            </a:r>
            <a:r>
              <a:rPr lang="es-ES" sz="3200" kern="0" dirty="0">
                <a:solidFill>
                  <a:srgbClr val="FF0068"/>
                </a:solidFill>
                <a:cs typeface="Arial" panose="020B0604020202020204" pitchFamily="34" charset="0"/>
              </a:rPr>
              <a:t>, </a:t>
            </a:r>
          </a:p>
          <a:p>
            <a:pPr algn="ctr" defTabSz="914370">
              <a:defRPr/>
            </a:pPr>
            <a:r>
              <a:rPr lang="es-ES" sz="3200" kern="0" dirty="0">
                <a:solidFill>
                  <a:srgbClr val="FF0068"/>
                </a:solidFill>
                <a:cs typeface="Arial" panose="020B0604020202020204" pitchFamily="34" charset="0"/>
              </a:rPr>
              <a:t>que acompaña y asesora a nuestros afiliados </a:t>
            </a:r>
          </a:p>
          <a:p>
            <a:pPr algn="ctr" defTabSz="914370">
              <a:defRPr/>
            </a:pPr>
            <a:r>
              <a:rPr lang="es-ES" sz="3200" kern="0" dirty="0">
                <a:solidFill>
                  <a:srgbClr val="FF0068"/>
                </a:solidFill>
                <a:cs typeface="Arial" panose="020B0604020202020204" pitchFamily="34" charset="0"/>
              </a:rPr>
              <a:t>con </a:t>
            </a:r>
            <a:r>
              <a:rPr lang="es-ES" sz="4000" b="1" kern="0" dirty="0">
                <a:solidFill>
                  <a:srgbClr val="FF0068"/>
                </a:solidFill>
                <a:cs typeface="Arial" panose="020B0604020202020204" pitchFamily="34" charset="0"/>
              </a:rPr>
              <a:t>calidez y profesionalismo</a:t>
            </a:r>
            <a:r>
              <a:rPr lang="es-ES" sz="3200" kern="0" dirty="0">
                <a:solidFill>
                  <a:srgbClr val="FF0068"/>
                </a:solidFill>
                <a:cs typeface="Arial" panose="020B0604020202020204" pitchFamily="34" charset="0"/>
              </a:rPr>
              <a:t>.</a:t>
            </a:r>
          </a:p>
          <a:p>
            <a:pPr algn="ctr" defTabSz="914370">
              <a:defRPr/>
            </a:pPr>
            <a:endParaRPr lang="es-AR" sz="3200" dirty="0">
              <a:solidFill>
                <a:srgbClr val="FF0068"/>
              </a:solidFill>
            </a:endParaRPr>
          </a:p>
        </p:txBody>
      </p:sp>
      <p:sp>
        <p:nvSpPr>
          <p:cNvPr id="28" name="CuadroTexto 27">
            <a:extLst>
              <a:ext uri="{FF2B5EF4-FFF2-40B4-BE49-F238E27FC236}">
                <a16:creationId xmlns:a16="http://schemas.microsoft.com/office/drawing/2014/main" id="{99EC1DEC-9B4E-45D9-AA24-E0B85A4DA7F0}"/>
              </a:ext>
            </a:extLst>
          </p:cNvPr>
          <p:cNvSpPr txBox="1"/>
          <p:nvPr/>
        </p:nvSpPr>
        <p:spPr>
          <a:xfrm>
            <a:off x="5720588" y="7778382"/>
            <a:ext cx="27014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0">
              <a:defRPr/>
            </a:pPr>
            <a:r>
              <a:rPr lang="en-US" sz="2800" b="1" kern="0" dirty="0">
                <a:solidFill>
                  <a:srgbClr val="FF0068"/>
                </a:solidFill>
                <a:cs typeface="Arial" panose="020B0604020202020204" pitchFamily="34" charset="0"/>
              </a:rPr>
              <a:t>PROFESIONALES</a:t>
            </a:r>
            <a:endParaRPr lang="es-AR" sz="2800" b="1" dirty="0">
              <a:solidFill>
                <a:srgbClr val="FF0068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AC4BC60-2824-4097-906E-E7EAC0FD95F7}"/>
              </a:ext>
            </a:extLst>
          </p:cNvPr>
          <p:cNvSpPr txBox="1"/>
          <p:nvPr/>
        </p:nvSpPr>
        <p:spPr>
          <a:xfrm>
            <a:off x="9440572" y="7787499"/>
            <a:ext cx="22749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0">
              <a:defRPr/>
            </a:pPr>
            <a:r>
              <a:rPr lang="en-US" sz="2800" b="1" kern="0" dirty="0">
                <a:solidFill>
                  <a:srgbClr val="FF0068"/>
                </a:solidFill>
                <a:cs typeface="Arial" panose="020B0604020202020204" pitchFamily="34" charset="0"/>
              </a:rPr>
              <a:t>FARMACIAS</a:t>
            </a:r>
            <a:endParaRPr lang="es-AR" sz="2800" b="1" dirty="0">
              <a:solidFill>
                <a:srgbClr val="FF0068"/>
              </a:solidFill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C0AA16CA-B1AD-4745-87BE-A7511AEB1DAC}"/>
              </a:ext>
            </a:extLst>
          </p:cNvPr>
          <p:cNvSpPr txBox="1"/>
          <p:nvPr/>
        </p:nvSpPr>
        <p:spPr>
          <a:xfrm>
            <a:off x="12631210" y="7764674"/>
            <a:ext cx="3645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0">
              <a:defRPr/>
            </a:pPr>
            <a:r>
              <a:rPr lang="en-US" sz="2800" b="1" kern="0" dirty="0">
                <a:solidFill>
                  <a:srgbClr val="FF0068"/>
                </a:solidFill>
                <a:cs typeface="Arial" panose="020B0604020202020204" pitchFamily="34" charset="0"/>
              </a:rPr>
              <a:t>COLEGIOS </a:t>
            </a:r>
          </a:p>
          <a:p>
            <a:pPr algn="ctr" defTabSz="914370">
              <a:defRPr/>
            </a:pPr>
            <a:r>
              <a:rPr lang="en-US" sz="2800" b="1" kern="0" dirty="0">
                <a:solidFill>
                  <a:srgbClr val="FF0068"/>
                </a:solidFill>
                <a:cs typeface="Arial" panose="020B0604020202020204" pitchFamily="34" charset="0"/>
              </a:rPr>
              <a:t>Y CÍRCULOS</a:t>
            </a:r>
          </a:p>
        </p:txBody>
      </p:sp>
      <p:pic>
        <p:nvPicPr>
          <p:cNvPr id="3" name="Gráfico 2">
            <a:extLst>
              <a:ext uri="{FF2B5EF4-FFF2-40B4-BE49-F238E27FC236}">
                <a16:creationId xmlns:a16="http://schemas.microsoft.com/office/drawing/2014/main" id="{5C72F70A-34F4-462C-9CF2-901C980343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093" t="27145" r="56901" b="45362"/>
          <a:stretch/>
        </p:blipFill>
        <p:spPr>
          <a:xfrm>
            <a:off x="5875715" y="4685642"/>
            <a:ext cx="1885627" cy="3238029"/>
          </a:xfrm>
          <a:prstGeom prst="rect">
            <a:avLst/>
          </a:prstGeom>
        </p:spPr>
      </p:pic>
      <p:sp>
        <p:nvSpPr>
          <p:cNvPr id="23" name="Rectángulo 22">
            <a:extLst>
              <a:ext uri="{FF2B5EF4-FFF2-40B4-BE49-F238E27FC236}">
                <a16:creationId xmlns:a16="http://schemas.microsoft.com/office/drawing/2014/main" id="{07BA617C-676A-4BDF-AC5F-F28421E34C2D}"/>
              </a:ext>
            </a:extLst>
          </p:cNvPr>
          <p:cNvSpPr/>
          <p:nvPr/>
        </p:nvSpPr>
        <p:spPr>
          <a:xfrm>
            <a:off x="794" y="-15568"/>
            <a:ext cx="17279938" cy="1683032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812D79E-167F-4FEA-BDEB-4914E76BD677}"/>
              </a:ext>
            </a:extLst>
          </p:cNvPr>
          <p:cNvSpPr txBox="1"/>
          <p:nvPr/>
        </p:nvSpPr>
        <p:spPr>
          <a:xfrm>
            <a:off x="1183850" y="556524"/>
            <a:ext cx="911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cs typeface="Arial" panose="020B0604020202020204" pitchFamily="34" charset="0"/>
              </a:rPr>
              <a:t>La cartilla médica más completa</a:t>
            </a:r>
          </a:p>
        </p:txBody>
      </p:sp>
      <p:pic>
        <p:nvPicPr>
          <p:cNvPr id="11" name="Gráfico 10">
            <a:extLst>
              <a:ext uri="{FF2B5EF4-FFF2-40B4-BE49-F238E27FC236}">
                <a16:creationId xmlns:a16="http://schemas.microsoft.com/office/drawing/2014/main" id="{F7DB034C-53E4-4893-9F45-75D8ED513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43749" y="5144437"/>
            <a:ext cx="2588233" cy="2552847"/>
          </a:xfrm>
          <a:prstGeom prst="rect">
            <a:avLst/>
          </a:prstGeom>
        </p:spPr>
      </p:pic>
      <p:pic>
        <p:nvPicPr>
          <p:cNvPr id="12" name="Gráfico 11">
            <a:extLst>
              <a:ext uri="{FF2B5EF4-FFF2-40B4-BE49-F238E27FC236}">
                <a16:creationId xmlns:a16="http://schemas.microsoft.com/office/drawing/2014/main" id="{5F3F494D-7356-49CB-81D5-F17FD29C53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148044" y="4989661"/>
            <a:ext cx="2707625" cy="2707625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BAD12AD7-8625-4F8A-855D-0B29E46BF7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273274" y="5144437"/>
            <a:ext cx="2361575" cy="26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507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8" grpId="0"/>
      <p:bldP spid="31" grpId="0"/>
      <p:bldP spid="3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07BA617C-676A-4BDF-AC5F-F28421E34C2D}"/>
              </a:ext>
            </a:extLst>
          </p:cNvPr>
          <p:cNvSpPr/>
          <p:nvPr/>
        </p:nvSpPr>
        <p:spPr>
          <a:xfrm>
            <a:off x="794" y="-15568"/>
            <a:ext cx="17279938" cy="1683032"/>
          </a:xfrm>
          <a:prstGeom prst="rect">
            <a:avLst/>
          </a:prstGeom>
          <a:solidFill>
            <a:srgbClr val="FF00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7812D79E-167F-4FEA-BDEB-4914E76BD677}"/>
              </a:ext>
            </a:extLst>
          </p:cNvPr>
          <p:cNvSpPr txBox="1"/>
          <p:nvPr/>
        </p:nvSpPr>
        <p:spPr>
          <a:xfrm>
            <a:off x="1183850" y="556524"/>
            <a:ext cx="9112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000" b="1" dirty="0">
                <a:solidFill>
                  <a:schemeClr val="bg1"/>
                </a:solidFill>
                <a:cs typeface="Arial" panose="020B0604020202020204" pitchFamily="34" charset="0"/>
              </a:rPr>
              <a:t>Servicios diferenciales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2A7F89D-7EB7-4354-9A8B-260BCFB51A9C}"/>
              </a:ext>
            </a:extLst>
          </p:cNvPr>
          <p:cNvSpPr txBox="1"/>
          <p:nvPr/>
        </p:nvSpPr>
        <p:spPr>
          <a:xfrm>
            <a:off x="1190406" y="3458362"/>
            <a:ext cx="744877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3500" kern="0" dirty="0">
                <a:solidFill>
                  <a:srgbClr val="FF0068"/>
                </a:solidFill>
                <a:cs typeface="Arial" panose="020B0604020202020204" pitchFamily="34" charset="0"/>
              </a:rPr>
              <a:t>Queremos que las gestiones </a:t>
            </a:r>
          </a:p>
          <a:p>
            <a:r>
              <a:rPr lang="es-AR" sz="3500" kern="0" dirty="0">
                <a:solidFill>
                  <a:srgbClr val="FF0068"/>
                </a:solidFill>
                <a:cs typeface="Arial" panose="020B0604020202020204" pitchFamily="34" charset="0"/>
              </a:rPr>
              <a:t>de nuestros afiliados sean más</a:t>
            </a:r>
            <a:r>
              <a:rPr lang="es-AR" sz="4400" b="1" kern="0" dirty="0">
                <a:solidFill>
                  <a:srgbClr val="FF0068"/>
                </a:solidFill>
                <a:cs typeface="Arial" panose="020B0604020202020204" pitchFamily="34" charset="0"/>
              </a:rPr>
              <a:t> </a:t>
            </a:r>
            <a:r>
              <a:rPr lang="es-AR" sz="5000" b="1" kern="0" dirty="0">
                <a:solidFill>
                  <a:srgbClr val="FF0068"/>
                </a:solidFill>
                <a:cs typeface="Arial" panose="020B0604020202020204" pitchFamily="34" charset="0"/>
              </a:rPr>
              <a:t>simples, fáciles y rápidas</a:t>
            </a:r>
            <a:r>
              <a:rPr lang="es-AR" sz="3500" b="1" kern="0" dirty="0">
                <a:solidFill>
                  <a:srgbClr val="FF0068"/>
                </a:solidFill>
                <a:cs typeface="Arial" panose="020B0604020202020204" pitchFamily="34" charset="0"/>
              </a:rPr>
              <a:t>, </a:t>
            </a:r>
            <a:r>
              <a:rPr lang="es-AR" sz="3500" kern="0" dirty="0">
                <a:solidFill>
                  <a:srgbClr val="FF0068"/>
                </a:solidFill>
                <a:cs typeface="Arial" panose="020B0604020202020204" pitchFamily="34" charset="0"/>
              </a:rPr>
              <a:t>por eso les ofrecemos múltiples </a:t>
            </a:r>
          </a:p>
          <a:p>
            <a:r>
              <a:rPr lang="es-AR" sz="5000" b="1" kern="0" dirty="0">
                <a:solidFill>
                  <a:srgbClr val="FF0068"/>
                </a:solidFill>
                <a:cs typeface="Arial" panose="020B0604020202020204" pitchFamily="34" charset="0"/>
              </a:rPr>
              <a:t>herramientas digitales.</a:t>
            </a:r>
          </a:p>
          <a:p>
            <a:endParaRPr lang="es-AR" sz="3500" b="1" kern="0" dirty="0">
              <a:solidFill>
                <a:srgbClr val="FF0068"/>
              </a:solidFill>
              <a:cs typeface="Arial" panose="020B0604020202020204" pitchFamily="34" charset="0"/>
            </a:endParaRPr>
          </a:p>
          <a:p>
            <a:endParaRPr lang="es-AR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7A48E552-E208-4B13-BA5E-D86D37DC0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5216" y="762693"/>
            <a:ext cx="3091459" cy="8532293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55A31FA1-2D03-4DB4-93E8-6B0E5693A2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6493" y="1104422"/>
            <a:ext cx="3025119" cy="817323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6A4C86FB-9C25-471A-BAB6-EEDCA29B95E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75093" y="2139563"/>
            <a:ext cx="1825840" cy="7013443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603F06FC-458A-4943-8316-EE70DE272F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763" y="1152957"/>
            <a:ext cx="2222531" cy="812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051835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3411</TotalTime>
  <Words>1642</Words>
  <Application>Microsoft Office PowerPoint</Application>
  <PresentationFormat>Personalizado</PresentationFormat>
  <Paragraphs>223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Tahoma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martina ardissono</dc:creator>
  <cp:lastModifiedBy>Montalto Federico</cp:lastModifiedBy>
  <cp:revision>90</cp:revision>
  <dcterms:created xsi:type="dcterms:W3CDTF">2018-08-22T22:58:02Z</dcterms:created>
  <dcterms:modified xsi:type="dcterms:W3CDTF">2021-10-15T18:52:18Z</dcterms:modified>
</cp:coreProperties>
</file>